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31" Type="http://schemas.openxmlformats.org/officeDocument/2006/relationships/slide" Target="slides/slide26.xml"/><Relationship Id="rId30" Type="http://schemas.openxmlformats.org/officeDocument/2006/relationships/slide" Target="slides/slide25.xml"/><Relationship Id="rId74" Type="http://schemas.openxmlformats.org/officeDocument/2006/relationships/slide" Target="slides/slide69.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 name="Shape 62"/>
        <p:cNvGrpSpPr/>
        <p:nvPr/>
      </p:nvGrpSpPr>
      <p:grpSpPr>
        <a:xfrm>
          <a:off x="0" y="0"/>
          <a:ext cx="0" cy="0"/>
          <a:chOff x="0" y="0"/>
          <a:chExt cx="0" cy="0"/>
        </a:xfrm>
      </p:grpSpPr>
      <p:sp>
        <p:nvSpPr>
          <p:cNvPr id="63" name="Google Shape;63;g3aa6d176ff_0_1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aa6d176ff_0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Google Shape;158;g425f235558_0_2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425f235558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g3aa6d176ff_0_6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3aa6d176ff_0_6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3b778ef390_151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b778ef390_15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Google Shape;186;g3aa6d176ff_0_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aa6d176ff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Google Shape;195;g3aa6d176ff_0_3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3aa6d176ff_0_3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 name="Shape 203"/>
        <p:cNvGrpSpPr/>
        <p:nvPr/>
      </p:nvGrpSpPr>
      <p:grpSpPr>
        <a:xfrm>
          <a:off x="0" y="0"/>
          <a:ext cx="0" cy="0"/>
          <a:chOff x="0" y="0"/>
          <a:chExt cx="0" cy="0"/>
        </a:xfrm>
      </p:grpSpPr>
      <p:sp>
        <p:nvSpPr>
          <p:cNvPr id="204" name="Google Shape;204;g3aa6d176ff_0_4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3aa6d176ff_0_4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Google Shape;213;g3aa6d176ff_0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3aa6d176ff_0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Google Shape;222;g3aa6d176ff_0_3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3aa6d176ff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Google Shape;231;g3aa6d176ff_0_4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3aa6d176ff_0_4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Google Shape;240;g3aa6d176ff_0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aa6d176ff_0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 name="Shape 68"/>
        <p:cNvGrpSpPr/>
        <p:nvPr/>
      </p:nvGrpSpPr>
      <p:grpSpPr>
        <a:xfrm>
          <a:off x="0" y="0"/>
          <a:ext cx="0" cy="0"/>
          <a:chOff x="0" y="0"/>
          <a:chExt cx="0" cy="0"/>
        </a:xfrm>
      </p:grpSpPr>
      <p:sp>
        <p:nvSpPr>
          <p:cNvPr id="69" name="Google Shape;69;g37d86a96fe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37d86a96fe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Google Shape;249;g3aa6d176ff_0_3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3aa6d176ff_0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 name="Shape 257"/>
        <p:cNvGrpSpPr/>
        <p:nvPr/>
      </p:nvGrpSpPr>
      <p:grpSpPr>
        <a:xfrm>
          <a:off x="0" y="0"/>
          <a:ext cx="0" cy="0"/>
          <a:chOff x="0" y="0"/>
          <a:chExt cx="0" cy="0"/>
        </a:xfrm>
      </p:grpSpPr>
      <p:sp>
        <p:nvSpPr>
          <p:cNvPr id="258" name="Google Shape;258;g425f235558_0_4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425f235558_0_4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g3aa6d176ff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3aa6d176ff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8" name="Shape 278"/>
        <p:cNvGrpSpPr/>
        <p:nvPr/>
      </p:nvGrpSpPr>
      <p:grpSpPr>
        <a:xfrm>
          <a:off x="0" y="0"/>
          <a:ext cx="0" cy="0"/>
          <a:chOff x="0" y="0"/>
          <a:chExt cx="0" cy="0"/>
        </a:xfrm>
      </p:grpSpPr>
      <p:sp>
        <p:nvSpPr>
          <p:cNvPr id="279" name="Google Shape;279;g3aa6d176ff_0_4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3aa6d176ff_0_4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Google Shape;289;g3aa6d176ff_0_5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3aa6d176ff_0_5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Google Shape;298;g425f235558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425f235558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FID #5</a:t>
            </a:r>
            <a:endParaRPr>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 name="Shape 308"/>
        <p:cNvGrpSpPr/>
        <p:nvPr/>
      </p:nvGrpSpPr>
      <p:grpSpPr>
        <a:xfrm>
          <a:off x="0" y="0"/>
          <a:ext cx="0" cy="0"/>
          <a:chOff x="0" y="0"/>
          <a:chExt cx="0" cy="0"/>
        </a:xfrm>
      </p:grpSpPr>
      <p:sp>
        <p:nvSpPr>
          <p:cNvPr id="309" name="Google Shape;309;g3aa6d176ff_0_4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3aa6d176ff_0_4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 name="Shape 317"/>
        <p:cNvGrpSpPr/>
        <p:nvPr/>
      </p:nvGrpSpPr>
      <p:grpSpPr>
        <a:xfrm>
          <a:off x="0" y="0"/>
          <a:ext cx="0" cy="0"/>
          <a:chOff x="0" y="0"/>
          <a:chExt cx="0" cy="0"/>
        </a:xfrm>
      </p:grpSpPr>
      <p:sp>
        <p:nvSpPr>
          <p:cNvPr id="318" name="Google Shape;318;g3aa6d176ff_0_4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3aa6d176ff_0_4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Google Shape;327;g3aa6d176ff_0_4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3aa6d176ff_0_4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5" name="Shape 335"/>
        <p:cNvGrpSpPr/>
        <p:nvPr/>
      </p:nvGrpSpPr>
      <p:grpSpPr>
        <a:xfrm>
          <a:off x="0" y="0"/>
          <a:ext cx="0" cy="0"/>
          <a:chOff x="0" y="0"/>
          <a:chExt cx="0" cy="0"/>
        </a:xfrm>
      </p:grpSpPr>
      <p:sp>
        <p:nvSpPr>
          <p:cNvPr id="336" name="Google Shape;336;g3aa6d176ff_0_2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3aa6d176ff_0_2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Google Shape;87;g425f235558_0_4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425f235558_0_4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 name="Shape 344"/>
        <p:cNvGrpSpPr/>
        <p:nvPr/>
      </p:nvGrpSpPr>
      <p:grpSpPr>
        <a:xfrm>
          <a:off x="0" y="0"/>
          <a:ext cx="0" cy="0"/>
          <a:chOff x="0" y="0"/>
          <a:chExt cx="0" cy="0"/>
        </a:xfrm>
      </p:grpSpPr>
      <p:sp>
        <p:nvSpPr>
          <p:cNvPr id="345" name="Google Shape;345;g3aa6d176ff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3aa6d176ff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Google Shape;351;g3aa6d176ff_0_5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3aa6d176ff_0_5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3" name="Shape 363"/>
        <p:cNvGrpSpPr/>
        <p:nvPr/>
      </p:nvGrpSpPr>
      <p:grpSpPr>
        <a:xfrm>
          <a:off x="0" y="0"/>
          <a:ext cx="0" cy="0"/>
          <a:chOff x="0" y="0"/>
          <a:chExt cx="0" cy="0"/>
        </a:xfrm>
      </p:grpSpPr>
      <p:sp>
        <p:nvSpPr>
          <p:cNvPr id="364" name="Google Shape;364;g3aa6d176ff_0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aa6d176ff_0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Google Shape;373;g3aa6d176ff_0_5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3aa6d176ff_0_5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Google Shape;382;g3aa6d176ff_0_5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3aa6d176ff_0_5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0" name="Shape 390"/>
        <p:cNvGrpSpPr/>
        <p:nvPr/>
      </p:nvGrpSpPr>
      <p:grpSpPr>
        <a:xfrm>
          <a:off x="0" y="0"/>
          <a:ext cx="0" cy="0"/>
          <a:chOff x="0" y="0"/>
          <a:chExt cx="0" cy="0"/>
        </a:xfrm>
      </p:grpSpPr>
      <p:sp>
        <p:nvSpPr>
          <p:cNvPr id="391" name="Google Shape;391;g3aa6d176ff_0_5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3aa6d176ff_0_5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9" name="Shape 399"/>
        <p:cNvGrpSpPr/>
        <p:nvPr/>
      </p:nvGrpSpPr>
      <p:grpSpPr>
        <a:xfrm>
          <a:off x="0" y="0"/>
          <a:ext cx="0" cy="0"/>
          <a:chOff x="0" y="0"/>
          <a:chExt cx="0" cy="0"/>
        </a:xfrm>
      </p:grpSpPr>
      <p:sp>
        <p:nvSpPr>
          <p:cNvPr id="400" name="Google Shape;400;g3aa6d176ff_0_5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3aa6d176ff_0_5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9" name="Shape 409"/>
        <p:cNvGrpSpPr/>
        <p:nvPr/>
      </p:nvGrpSpPr>
      <p:grpSpPr>
        <a:xfrm>
          <a:off x="0" y="0"/>
          <a:ext cx="0" cy="0"/>
          <a:chOff x="0" y="0"/>
          <a:chExt cx="0" cy="0"/>
        </a:xfrm>
      </p:grpSpPr>
      <p:sp>
        <p:nvSpPr>
          <p:cNvPr id="410" name="Google Shape;410;g3aa6d176ff_0_5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3aa6d176ff_0_5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8" name="Shape 418"/>
        <p:cNvGrpSpPr/>
        <p:nvPr/>
      </p:nvGrpSpPr>
      <p:grpSpPr>
        <a:xfrm>
          <a:off x="0" y="0"/>
          <a:ext cx="0" cy="0"/>
          <a:chOff x="0" y="0"/>
          <a:chExt cx="0" cy="0"/>
        </a:xfrm>
      </p:grpSpPr>
      <p:sp>
        <p:nvSpPr>
          <p:cNvPr id="419" name="Google Shape;419;g3aa6d176ff_0_6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 name="Google Shape;420;g3aa6d176ff_0_6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7" name="Shape 427"/>
        <p:cNvGrpSpPr/>
        <p:nvPr/>
      </p:nvGrpSpPr>
      <p:grpSpPr>
        <a:xfrm>
          <a:off x="0" y="0"/>
          <a:ext cx="0" cy="0"/>
          <a:chOff x="0" y="0"/>
          <a:chExt cx="0" cy="0"/>
        </a:xfrm>
      </p:grpSpPr>
      <p:sp>
        <p:nvSpPr>
          <p:cNvPr id="428" name="Google Shape;428;g3aa6d176ff_0_5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3aa6d176ff_0_5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 name="Shape 106"/>
        <p:cNvGrpSpPr/>
        <p:nvPr/>
      </p:nvGrpSpPr>
      <p:grpSpPr>
        <a:xfrm>
          <a:off x="0" y="0"/>
          <a:ext cx="0" cy="0"/>
          <a:chOff x="0" y="0"/>
          <a:chExt cx="0" cy="0"/>
        </a:xfrm>
      </p:grpSpPr>
      <p:sp>
        <p:nvSpPr>
          <p:cNvPr id="107" name="Google Shape;107;g425f235558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425f235558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6" name="Shape 436"/>
        <p:cNvGrpSpPr/>
        <p:nvPr/>
      </p:nvGrpSpPr>
      <p:grpSpPr>
        <a:xfrm>
          <a:off x="0" y="0"/>
          <a:ext cx="0" cy="0"/>
          <a:chOff x="0" y="0"/>
          <a:chExt cx="0" cy="0"/>
        </a:xfrm>
      </p:grpSpPr>
      <p:sp>
        <p:nvSpPr>
          <p:cNvPr id="437" name="Google Shape;437;g3aa6d176ff_0_6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3aa6d176ff_0_6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5" name="Shape 445"/>
        <p:cNvGrpSpPr/>
        <p:nvPr/>
      </p:nvGrpSpPr>
      <p:grpSpPr>
        <a:xfrm>
          <a:off x="0" y="0"/>
          <a:ext cx="0" cy="0"/>
          <a:chOff x="0" y="0"/>
          <a:chExt cx="0" cy="0"/>
        </a:xfrm>
      </p:grpSpPr>
      <p:sp>
        <p:nvSpPr>
          <p:cNvPr id="446" name="Google Shape;446;g3aa6d176ff_0_6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3aa6d176ff_0_6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4" name="Shape 454"/>
        <p:cNvGrpSpPr/>
        <p:nvPr/>
      </p:nvGrpSpPr>
      <p:grpSpPr>
        <a:xfrm>
          <a:off x="0" y="0"/>
          <a:ext cx="0" cy="0"/>
          <a:chOff x="0" y="0"/>
          <a:chExt cx="0" cy="0"/>
        </a:xfrm>
      </p:grpSpPr>
      <p:sp>
        <p:nvSpPr>
          <p:cNvPr id="455" name="Google Shape;455;g425f235558_0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6" name="Google Shape;456;g425f235558_0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6" name="Shape 466"/>
        <p:cNvGrpSpPr/>
        <p:nvPr/>
      </p:nvGrpSpPr>
      <p:grpSpPr>
        <a:xfrm>
          <a:off x="0" y="0"/>
          <a:ext cx="0" cy="0"/>
          <a:chOff x="0" y="0"/>
          <a:chExt cx="0" cy="0"/>
        </a:xfrm>
      </p:grpSpPr>
      <p:sp>
        <p:nvSpPr>
          <p:cNvPr id="467" name="Google Shape;467;g425f235558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425f235558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FID #21</a:t>
            </a:r>
            <a:endParaRPr>
              <a:solidFill>
                <a:schemeClr val="dk1"/>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6" name="Shape 476"/>
        <p:cNvGrpSpPr/>
        <p:nvPr/>
      </p:nvGrpSpPr>
      <p:grpSpPr>
        <a:xfrm>
          <a:off x="0" y="0"/>
          <a:ext cx="0" cy="0"/>
          <a:chOff x="0" y="0"/>
          <a:chExt cx="0" cy="0"/>
        </a:xfrm>
      </p:grpSpPr>
      <p:sp>
        <p:nvSpPr>
          <p:cNvPr id="477" name="Google Shape;477;g3aa6d176ff_0_6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8" name="Google Shape;478;g3aa6d176ff_0_6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6" name="Shape 486"/>
        <p:cNvGrpSpPr/>
        <p:nvPr/>
      </p:nvGrpSpPr>
      <p:grpSpPr>
        <a:xfrm>
          <a:off x="0" y="0"/>
          <a:ext cx="0" cy="0"/>
          <a:chOff x="0" y="0"/>
          <a:chExt cx="0" cy="0"/>
        </a:xfrm>
      </p:grpSpPr>
      <p:sp>
        <p:nvSpPr>
          <p:cNvPr id="487" name="Google Shape;487;g425f235558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8" name="Google Shape;488;g425f235558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FID #24</a:t>
            </a:r>
            <a:endParaRPr>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7" name="Shape 497"/>
        <p:cNvGrpSpPr/>
        <p:nvPr/>
      </p:nvGrpSpPr>
      <p:grpSpPr>
        <a:xfrm>
          <a:off x="0" y="0"/>
          <a:ext cx="0" cy="0"/>
          <a:chOff x="0" y="0"/>
          <a:chExt cx="0" cy="0"/>
        </a:xfrm>
      </p:grpSpPr>
      <p:sp>
        <p:nvSpPr>
          <p:cNvPr id="498" name="Google Shape;498;g425f235558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9" name="Google Shape;499;g425f235558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FID #18</a:t>
            </a:r>
            <a:endParaRPr>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7" name="Shape 507"/>
        <p:cNvGrpSpPr/>
        <p:nvPr/>
      </p:nvGrpSpPr>
      <p:grpSpPr>
        <a:xfrm>
          <a:off x="0" y="0"/>
          <a:ext cx="0" cy="0"/>
          <a:chOff x="0" y="0"/>
          <a:chExt cx="0" cy="0"/>
        </a:xfrm>
      </p:grpSpPr>
      <p:sp>
        <p:nvSpPr>
          <p:cNvPr id="508" name="Google Shape;508;g3aa6d176ff_0_5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 name="Google Shape;509;g3aa6d176ff_0_5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6" name="Shape 516"/>
        <p:cNvGrpSpPr/>
        <p:nvPr/>
      </p:nvGrpSpPr>
      <p:grpSpPr>
        <a:xfrm>
          <a:off x="0" y="0"/>
          <a:ext cx="0" cy="0"/>
          <a:chOff x="0" y="0"/>
          <a:chExt cx="0" cy="0"/>
        </a:xfrm>
      </p:grpSpPr>
      <p:sp>
        <p:nvSpPr>
          <p:cNvPr id="517" name="Google Shape;517;g3aa6d176ff_0_5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8" name="Google Shape;518;g3aa6d176ff_0_5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5" name="Shape 525"/>
        <p:cNvGrpSpPr/>
        <p:nvPr/>
      </p:nvGrpSpPr>
      <p:grpSpPr>
        <a:xfrm>
          <a:off x="0" y="0"/>
          <a:ext cx="0" cy="0"/>
          <a:chOff x="0" y="0"/>
          <a:chExt cx="0" cy="0"/>
        </a:xfrm>
      </p:grpSpPr>
      <p:sp>
        <p:nvSpPr>
          <p:cNvPr id="526" name="Google Shape;526;g3aa6d176ff_0_1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7" name="Google Shape;527;g3aa6d176ff_0_1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Google Shape;116;g3aa6d176ff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3aa6d176ff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1" name="Shape 531"/>
        <p:cNvGrpSpPr/>
        <p:nvPr/>
      </p:nvGrpSpPr>
      <p:grpSpPr>
        <a:xfrm>
          <a:off x="0" y="0"/>
          <a:ext cx="0" cy="0"/>
          <a:chOff x="0" y="0"/>
          <a:chExt cx="0" cy="0"/>
        </a:xfrm>
      </p:grpSpPr>
      <p:sp>
        <p:nvSpPr>
          <p:cNvPr id="532" name="Google Shape;532;g3aa6d176ff_0_6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3" name="Google Shape;533;g3aa6d176ff_0_6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4" name="Shape 544"/>
        <p:cNvGrpSpPr/>
        <p:nvPr/>
      </p:nvGrpSpPr>
      <p:grpSpPr>
        <a:xfrm>
          <a:off x="0" y="0"/>
          <a:ext cx="0" cy="0"/>
          <a:chOff x="0" y="0"/>
          <a:chExt cx="0" cy="0"/>
        </a:xfrm>
      </p:grpSpPr>
      <p:sp>
        <p:nvSpPr>
          <p:cNvPr id="545" name="Google Shape;545;g3aa6d176ff_0_7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6" name="Google Shape;546;g3aa6d176ff_0_7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3" name="Shape 553"/>
        <p:cNvGrpSpPr/>
        <p:nvPr/>
      </p:nvGrpSpPr>
      <p:grpSpPr>
        <a:xfrm>
          <a:off x="0" y="0"/>
          <a:ext cx="0" cy="0"/>
          <a:chOff x="0" y="0"/>
          <a:chExt cx="0" cy="0"/>
        </a:xfrm>
      </p:grpSpPr>
      <p:sp>
        <p:nvSpPr>
          <p:cNvPr id="554" name="Google Shape;554;g425f235558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 name="Google Shape;555;g425f235558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2" name="Shape 562"/>
        <p:cNvGrpSpPr/>
        <p:nvPr/>
      </p:nvGrpSpPr>
      <p:grpSpPr>
        <a:xfrm>
          <a:off x="0" y="0"/>
          <a:ext cx="0" cy="0"/>
          <a:chOff x="0" y="0"/>
          <a:chExt cx="0" cy="0"/>
        </a:xfrm>
      </p:grpSpPr>
      <p:sp>
        <p:nvSpPr>
          <p:cNvPr id="563" name="Google Shape;563;g425f235558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4" name="Google Shape;564;g425f235558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1" name="Shape 571"/>
        <p:cNvGrpSpPr/>
        <p:nvPr/>
      </p:nvGrpSpPr>
      <p:grpSpPr>
        <a:xfrm>
          <a:off x="0" y="0"/>
          <a:ext cx="0" cy="0"/>
          <a:chOff x="0" y="0"/>
          <a:chExt cx="0" cy="0"/>
        </a:xfrm>
      </p:grpSpPr>
      <p:sp>
        <p:nvSpPr>
          <p:cNvPr id="572" name="Google Shape;572;g425f235558_0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3" name="Google Shape;573;g425f235558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0" name="Shape 580"/>
        <p:cNvGrpSpPr/>
        <p:nvPr/>
      </p:nvGrpSpPr>
      <p:grpSpPr>
        <a:xfrm>
          <a:off x="0" y="0"/>
          <a:ext cx="0" cy="0"/>
          <a:chOff x="0" y="0"/>
          <a:chExt cx="0" cy="0"/>
        </a:xfrm>
      </p:grpSpPr>
      <p:sp>
        <p:nvSpPr>
          <p:cNvPr id="581" name="Google Shape;581;g425f235558_0_2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2" name="Google Shape;582;g425f235558_0_2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9" name="Shape 589"/>
        <p:cNvGrpSpPr/>
        <p:nvPr/>
      </p:nvGrpSpPr>
      <p:grpSpPr>
        <a:xfrm>
          <a:off x="0" y="0"/>
          <a:ext cx="0" cy="0"/>
          <a:chOff x="0" y="0"/>
          <a:chExt cx="0" cy="0"/>
        </a:xfrm>
      </p:grpSpPr>
      <p:sp>
        <p:nvSpPr>
          <p:cNvPr id="590" name="Google Shape;590;g425f235558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1" name="Google Shape;591;g425f235558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8" name="Shape 598"/>
        <p:cNvGrpSpPr/>
        <p:nvPr/>
      </p:nvGrpSpPr>
      <p:grpSpPr>
        <a:xfrm>
          <a:off x="0" y="0"/>
          <a:ext cx="0" cy="0"/>
          <a:chOff x="0" y="0"/>
          <a:chExt cx="0" cy="0"/>
        </a:xfrm>
      </p:grpSpPr>
      <p:sp>
        <p:nvSpPr>
          <p:cNvPr id="599" name="Google Shape;599;g3aa6d176ff_0_7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0" name="Google Shape;600;g3aa6d176ff_0_7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7" name="Shape 607"/>
        <p:cNvGrpSpPr/>
        <p:nvPr/>
      </p:nvGrpSpPr>
      <p:grpSpPr>
        <a:xfrm>
          <a:off x="0" y="0"/>
          <a:ext cx="0" cy="0"/>
          <a:chOff x="0" y="0"/>
          <a:chExt cx="0" cy="0"/>
        </a:xfrm>
      </p:grpSpPr>
      <p:sp>
        <p:nvSpPr>
          <p:cNvPr id="608" name="Google Shape;608;g3aa6d176ff_0_7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9" name="Google Shape;609;g3aa6d176ff_0_7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6" name="Shape 616"/>
        <p:cNvGrpSpPr/>
        <p:nvPr/>
      </p:nvGrpSpPr>
      <p:grpSpPr>
        <a:xfrm>
          <a:off x="0" y="0"/>
          <a:ext cx="0" cy="0"/>
          <a:chOff x="0" y="0"/>
          <a:chExt cx="0" cy="0"/>
        </a:xfrm>
      </p:grpSpPr>
      <p:sp>
        <p:nvSpPr>
          <p:cNvPr id="617" name="Google Shape;617;g3aa6d176ff_0_7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8" name="Google Shape;618;g3aa6d176ff_0_7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 name="Shape 121"/>
        <p:cNvGrpSpPr/>
        <p:nvPr/>
      </p:nvGrpSpPr>
      <p:grpSpPr>
        <a:xfrm>
          <a:off x="0" y="0"/>
          <a:ext cx="0" cy="0"/>
          <a:chOff x="0" y="0"/>
          <a:chExt cx="0" cy="0"/>
        </a:xfrm>
      </p:grpSpPr>
      <p:sp>
        <p:nvSpPr>
          <p:cNvPr id="122" name="Google Shape;122;g37d9e2824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7d9e2824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5" name="Shape 625"/>
        <p:cNvGrpSpPr/>
        <p:nvPr/>
      </p:nvGrpSpPr>
      <p:grpSpPr>
        <a:xfrm>
          <a:off x="0" y="0"/>
          <a:ext cx="0" cy="0"/>
          <a:chOff x="0" y="0"/>
          <a:chExt cx="0" cy="0"/>
        </a:xfrm>
      </p:grpSpPr>
      <p:sp>
        <p:nvSpPr>
          <p:cNvPr id="626" name="Google Shape;626;g3aa6d176ff_0_7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7" name="Google Shape;627;g3aa6d176ff_0_7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4" name="Shape 634"/>
        <p:cNvGrpSpPr/>
        <p:nvPr/>
      </p:nvGrpSpPr>
      <p:grpSpPr>
        <a:xfrm>
          <a:off x="0" y="0"/>
          <a:ext cx="0" cy="0"/>
          <a:chOff x="0" y="0"/>
          <a:chExt cx="0" cy="0"/>
        </a:xfrm>
      </p:grpSpPr>
      <p:sp>
        <p:nvSpPr>
          <p:cNvPr id="635" name="Google Shape;635;g425f235558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6" name="Google Shape;636;g425f235558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5" name="Shape 645"/>
        <p:cNvGrpSpPr/>
        <p:nvPr/>
      </p:nvGrpSpPr>
      <p:grpSpPr>
        <a:xfrm>
          <a:off x="0" y="0"/>
          <a:ext cx="0" cy="0"/>
          <a:chOff x="0" y="0"/>
          <a:chExt cx="0" cy="0"/>
        </a:xfrm>
      </p:grpSpPr>
      <p:sp>
        <p:nvSpPr>
          <p:cNvPr id="646" name="Google Shape;646;g3aa6d176ff_0_7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7" name="Google Shape;647;g3aa6d176ff_0_7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4" name="Shape 654"/>
        <p:cNvGrpSpPr/>
        <p:nvPr/>
      </p:nvGrpSpPr>
      <p:grpSpPr>
        <a:xfrm>
          <a:off x="0" y="0"/>
          <a:ext cx="0" cy="0"/>
          <a:chOff x="0" y="0"/>
          <a:chExt cx="0" cy="0"/>
        </a:xfrm>
      </p:grpSpPr>
      <p:sp>
        <p:nvSpPr>
          <p:cNvPr id="655" name="Google Shape;655;g425f235558_0_2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6" name="Google Shape;656;g425f235558_0_2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FID #32</a:t>
            </a:r>
            <a:endParaRPr b="1"/>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4" name="Shape 664"/>
        <p:cNvGrpSpPr/>
        <p:nvPr/>
      </p:nvGrpSpPr>
      <p:grpSpPr>
        <a:xfrm>
          <a:off x="0" y="0"/>
          <a:ext cx="0" cy="0"/>
          <a:chOff x="0" y="0"/>
          <a:chExt cx="0" cy="0"/>
        </a:xfrm>
      </p:grpSpPr>
      <p:sp>
        <p:nvSpPr>
          <p:cNvPr id="665" name="Google Shape;665;g425f235558_0_2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6" name="Google Shape;666;g425f235558_0_2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FID #4</a:t>
            </a:r>
            <a:endParaRPr>
              <a:solidFill>
                <a:schemeClr val="dk1"/>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4" name="Shape 674"/>
        <p:cNvGrpSpPr/>
        <p:nvPr/>
      </p:nvGrpSpPr>
      <p:grpSpPr>
        <a:xfrm>
          <a:off x="0" y="0"/>
          <a:ext cx="0" cy="0"/>
          <a:chOff x="0" y="0"/>
          <a:chExt cx="0" cy="0"/>
        </a:xfrm>
      </p:grpSpPr>
      <p:sp>
        <p:nvSpPr>
          <p:cNvPr id="675" name="Google Shape;675;g425f235558_0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6" name="Google Shape;676;g425f235558_0_3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FID #21</a:t>
            </a:r>
            <a:endParaRPr>
              <a:solidFill>
                <a:schemeClr val="dk1"/>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4" name="Shape 684"/>
        <p:cNvGrpSpPr/>
        <p:nvPr/>
      </p:nvGrpSpPr>
      <p:grpSpPr>
        <a:xfrm>
          <a:off x="0" y="0"/>
          <a:ext cx="0" cy="0"/>
          <a:chOff x="0" y="0"/>
          <a:chExt cx="0" cy="0"/>
        </a:xfrm>
      </p:grpSpPr>
      <p:sp>
        <p:nvSpPr>
          <p:cNvPr id="685" name="Google Shape;685;g3acfc19b74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6" name="Google Shape;686;g3acfc19b74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3" name="Shape 693"/>
        <p:cNvGrpSpPr/>
        <p:nvPr/>
      </p:nvGrpSpPr>
      <p:grpSpPr>
        <a:xfrm>
          <a:off x="0" y="0"/>
          <a:ext cx="0" cy="0"/>
          <a:chOff x="0" y="0"/>
          <a:chExt cx="0" cy="0"/>
        </a:xfrm>
      </p:grpSpPr>
      <p:sp>
        <p:nvSpPr>
          <p:cNvPr id="694" name="Google Shape;694;g3acfc19b74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5" name="Google Shape;695;g3acfc19b74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2" name="Shape 702"/>
        <p:cNvGrpSpPr/>
        <p:nvPr/>
      </p:nvGrpSpPr>
      <p:grpSpPr>
        <a:xfrm>
          <a:off x="0" y="0"/>
          <a:ext cx="0" cy="0"/>
          <a:chOff x="0" y="0"/>
          <a:chExt cx="0" cy="0"/>
        </a:xfrm>
      </p:grpSpPr>
      <p:sp>
        <p:nvSpPr>
          <p:cNvPr id="703" name="Google Shape;703;g37d86a96fe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4" name="Google Shape;704;g37d86a96fe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2" name="Shape 742"/>
        <p:cNvGrpSpPr/>
        <p:nvPr/>
      </p:nvGrpSpPr>
      <p:grpSpPr>
        <a:xfrm>
          <a:off x="0" y="0"/>
          <a:ext cx="0" cy="0"/>
          <a:chOff x="0" y="0"/>
          <a:chExt cx="0" cy="0"/>
        </a:xfrm>
      </p:grpSpPr>
      <p:sp>
        <p:nvSpPr>
          <p:cNvPr id="743" name="Google Shape;743;g37d86a96fe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4" name="Google Shape;744;g37d86a96fe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g3aa6d176ff_0_6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aa6d176ff_0_6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 name="Shape 139"/>
        <p:cNvGrpSpPr/>
        <p:nvPr/>
      </p:nvGrpSpPr>
      <p:grpSpPr>
        <a:xfrm>
          <a:off x="0" y="0"/>
          <a:ext cx="0" cy="0"/>
          <a:chOff x="0" y="0"/>
          <a:chExt cx="0" cy="0"/>
        </a:xfrm>
      </p:grpSpPr>
      <p:sp>
        <p:nvSpPr>
          <p:cNvPr id="140" name="Google Shape;140;g3aa6d176ff_0_6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3aa6d176ff_0_6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Google Shape;149;g3aa6d176ff_0_6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aa6d176ff_0_6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70.gif"/><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jp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jpg"/><Relationship Id="rId3" Type="http://schemas.openxmlformats.org/officeDocument/2006/relationships/image" Target="../media/image1.png"/><Relationship Id="rId4" Type="http://schemas.openxmlformats.org/officeDocument/2006/relationships/image" Target="../media/image10.png"/><Relationship Id="rId5"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1.png"/><Relationship Id="rId4" Type="http://schemas.openxmlformats.org/officeDocument/2006/relationships/image" Target="../media/image9.png"/><Relationship Id="rId5"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png"/><Relationship Id="rId4" Type="http://schemas.openxmlformats.org/officeDocument/2006/relationships/image" Target="../media/image11.png"/><Relationship Id="rId5"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1.png"/><Relationship Id="rId4" Type="http://schemas.openxmlformats.org/officeDocument/2006/relationships/image" Target="../media/image17.png"/><Relationship Id="rId5" Type="http://schemas.openxmlformats.org/officeDocument/2006/relationships/image" Target="../media/image6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6.png"/><Relationship Id="rId4" Type="http://schemas.openxmlformats.org/officeDocument/2006/relationships/image" Target="../media/image67.png"/><Relationship Id="rId5"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 name="Shape 7"/>
        <p:cNvGrpSpPr/>
        <p:nvPr/>
      </p:nvGrpSpPr>
      <p:grpSpPr>
        <a:xfrm>
          <a:off x="0" y="0"/>
          <a:ext cx="0" cy="0"/>
          <a:chOff x="0" y="0"/>
          <a:chExt cx="0" cy="0"/>
        </a:xfrm>
      </p:grpSpPr>
      <p:sp>
        <p:nvSpPr>
          <p:cNvPr id="8" name="Google Shape;8;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2 5">
  <p:cSld name="CUSTOM_1_5">
    <p:bg>
      <p:bgPr>
        <a:blipFill>
          <a:blip r:embed="rId2">
            <a:alphaModFix/>
          </a:blip>
          <a:stretch>
            <a:fillRect/>
          </a:stretch>
        </a:blipFill>
      </p:bgPr>
    </p:bg>
    <p:spTree>
      <p:nvGrpSpPr>
        <p:cNvPr id="38" name="Shape 38"/>
        <p:cNvGrpSpPr/>
        <p:nvPr/>
      </p:nvGrpSpPr>
      <p:grpSpPr>
        <a:xfrm>
          <a:off x="0" y="0"/>
          <a:ext cx="0" cy="0"/>
          <a:chOff x="0" y="0"/>
          <a:chExt cx="0" cy="0"/>
        </a:xfrm>
      </p:grpSpPr>
      <p:pic>
        <p:nvPicPr>
          <p:cNvPr id="39" name="Google Shape;39;p11"/>
          <p:cNvPicPr preferRelativeResize="0"/>
          <p:nvPr/>
        </p:nvPicPr>
        <p:blipFill>
          <a:blip r:embed="rId3">
            <a:alphaModFix/>
          </a:blip>
          <a:stretch>
            <a:fillRect/>
          </a:stretch>
        </p:blipFill>
        <p:spPr>
          <a:xfrm>
            <a:off x="99351" y="4575723"/>
            <a:ext cx="477601" cy="414003"/>
          </a:xfrm>
          <a:prstGeom prst="rect">
            <a:avLst/>
          </a:prstGeom>
          <a:noFill/>
          <a:ln>
            <a:noFill/>
          </a:ln>
        </p:spPr>
      </p:pic>
      <p:sp>
        <p:nvSpPr>
          <p:cNvPr id="40" name="Google Shape;40;p11"/>
          <p:cNvSpPr/>
          <p:nvPr/>
        </p:nvSpPr>
        <p:spPr>
          <a:xfrm>
            <a:off x="1783850" y="25"/>
            <a:ext cx="73599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2 5 1">
  <p:cSld name="CUSTOM_1_5_1">
    <p:bg>
      <p:bgPr>
        <a:blipFill>
          <a:blip r:embed="rId2">
            <a:alphaModFix/>
          </a:blip>
          <a:stretch>
            <a:fillRect/>
          </a:stretch>
        </a:blipFill>
      </p:bgPr>
    </p:bg>
    <p:spTree>
      <p:nvGrpSpPr>
        <p:cNvPr id="41" name="Shape 41"/>
        <p:cNvGrpSpPr/>
        <p:nvPr/>
      </p:nvGrpSpPr>
      <p:grpSpPr>
        <a:xfrm>
          <a:off x="0" y="0"/>
          <a:ext cx="0" cy="0"/>
          <a:chOff x="0" y="0"/>
          <a:chExt cx="0" cy="0"/>
        </a:xfrm>
      </p:grpSpPr>
      <p:sp>
        <p:nvSpPr>
          <p:cNvPr id="42" name="Google Shape;42;p12"/>
          <p:cNvSpPr/>
          <p:nvPr/>
        </p:nvSpPr>
        <p:spPr>
          <a:xfrm>
            <a:off x="128250" y="104100"/>
            <a:ext cx="8887500" cy="49353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ange Fireworks Sidebar">
  <p:cSld name="CUSTOM_5_4">
    <p:bg>
      <p:bgPr>
        <a:blipFill>
          <a:blip r:embed="rId2">
            <a:alphaModFix/>
          </a:blip>
          <a:stretch>
            <a:fillRect/>
          </a:stretch>
        </a:blipFill>
      </p:bgPr>
    </p:bg>
    <p:spTree>
      <p:nvGrpSpPr>
        <p:cNvPr id="43" name="Shape 43"/>
        <p:cNvGrpSpPr/>
        <p:nvPr/>
      </p:nvGrpSpPr>
      <p:grpSpPr>
        <a:xfrm>
          <a:off x="0" y="0"/>
          <a:ext cx="0" cy="0"/>
          <a:chOff x="0" y="0"/>
          <a:chExt cx="0" cy="0"/>
        </a:xfrm>
      </p:grpSpPr>
      <p:pic>
        <p:nvPicPr>
          <p:cNvPr id="44" name="Google Shape;44;p13"/>
          <p:cNvPicPr preferRelativeResize="0"/>
          <p:nvPr/>
        </p:nvPicPr>
        <p:blipFill rotWithShape="1">
          <a:blip r:embed="rId3">
            <a:alphaModFix/>
          </a:blip>
          <a:srcRect b="79" l="0" r="80521" t="69"/>
          <a:stretch/>
        </p:blipFill>
        <p:spPr>
          <a:xfrm>
            <a:off x="0" y="0"/>
            <a:ext cx="1781100" cy="5143500"/>
          </a:xfrm>
          <a:prstGeom prst="rect">
            <a:avLst/>
          </a:prstGeom>
          <a:noFill/>
          <a:ln>
            <a:noFill/>
          </a:ln>
        </p:spPr>
      </p:pic>
      <p:sp>
        <p:nvSpPr>
          <p:cNvPr id="45" name="Google Shape;45;p13"/>
          <p:cNvSpPr/>
          <p:nvPr/>
        </p:nvSpPr>
        <p:spPr>
          <a:xfrm>
            <a:off x="0" y="0"/>
            <a:ext cx="1781100" cy="5151000"/>
          </a:xfrm>
          <a:prstGeom prst="rect">
            <a:avLst/>
          </a:prstGeom>
          <a:gradFill>
            <a:gsLst>
              <a:gs pos="0">
                <a:srgbClr val="F2545B">
                  <a:alpha val="74901"/>
                </a:srgbClr>
              </a:gs>
              <a:gs pos="100000">
                <a:srgbClr val="FF8F59">
                  <a:alpha val="74901"/>
                </a:srgbClr>
              </a:gs>
            </a:gsLst>
            <a:lin ang="16200038"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46" name="Google Shape;46;p13"/>
          <p:cNvSpPr/>
          <p:nvPr/>
        </p:nvSpPr>
        <p:spPr>
          <a:xfrm>
            <a:off x="1783850" y="25"/>
            <a:ext cx="73599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7" name="Google Shape;47;p13"/>
          <p:cNvPicPr preferRelativeResize="0"/>
          <p:nvPr/>
        </p:nvPicPr>
        <p:blipFill>
          <a:blip r:embed="rId4">
            <a:alphaModFix/>
          </a:blip>
          <a:stretch>
            <a:fillRect/>
          </a:stretch>
        </p:blipFill>
        <p:spPr>
          <a:xfrm>
            <a:off x="99351" y="4575723"/>
            <a:ext cx="477601" cy="414003"/>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2 2 2">
  <p:cSld name="CUSTOM_1_2_2">
    <p:bg>
      <p:bgPr>
        <a:blipFill>
          <a:blip r:embed="rId2">
            <a:alphaModFix/>
          </a:blip>
          <a:stretch>
            <a:fillRect/>
          </a:stretch>
        </a:blipFill>
      </p:bgPr>
    </p:bg>
    <p:spTree>
      <p:nvGrpSpPr>
        <p:cNvPr id="48" name="Shape 48"/>
        <p:cNvGrpSpPr/>
        <p:nvPr/>
      </p:nvGrpSpPr>
      <p:grpSpPr>
        <a:xfrm>
          <a:off x="0" y="0"/>
          <a:ext cx="0" cy="0"/>
          <a:chOff x="0" y="0"/>
          <a:chExt cx="0" cy="0"/>
        </a:xfrm>
      </p:grpSpPr>
      <p:pic>
        <p:nvPicPr>
          <p:cNvPr id="49" name="Google Shape;49;p14"/>
          <p:cNvPicPr preferRelativeResize="0"/>
          <p:nvPr/>
        </p:nvPicPr>
        <p:blipFill>
          <a:blip r:embed="rId3">
            <a:alphaModFix/>
          </a:blip>
          <a:stretch>
            <a:fillRect/>
          </a:stretch>
        </p:blipFill>
        <p:spPr>
          <a:xfrm>
            <a:off x="99351" y="4575723"/>
            <a:ext cx="477601" cy="414003"/>
          </a:xfrm>
          <a:prstGeom prst="rect">
            <a:avLst/>
          </a:prstGeom>
          <a:noFill/>
          <a:ln>
            <a:noFill/>
          </a:ln>
        </p:spPr>
      </p:pic>
      <p:sp>
        <p:nvSpPr>
          <p:cNvPr id="50" name="Google Shape;50;p14"/>
          <p:cNvSpPr/>
          <p:nvPr/>
        </p:nvSpPr>
        <p:spPr>
          <a:xfrm>
            <a:off x="1783850" y="25"/>
            <a:ext cx="73599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2 2 2 1">
  <p:cSld name="CUSTOM_1_2_2_1">
    <p:bg>
      <p:bgPr>
        <a:blipFill>
          <a:blip r:embed="rId2">
            <a:alphaModFix/>
          </a:blip>
          <a:stretch>
            <a:fillRect/>
          </a:stretch>
        </a:blipFill>
      </p:bgPr>
    </p:bg>
    <p:spTree>
      <p:nvGrpSpPr>
        <p:cNvPr id="51" name="Shape 51"/>
        <p:cNvGrpSpPr/>
        <p:nvPr/>
      </p:nvGrpSpPr>
      <p:grpSpPr>
        <a:xfrm>
          <a:off x="0" y="0"/>
          <a:ext cx="0" cy="0"/>
          <a:chOff x="0" y="0"/>
          <a:chExt cx="0" cy="0"/>
        </a:xfrm>
      </p:grpSpPr>
      <p:sp>
        <p:nvSpPr>
          <p:cNvPr id="52" name="Google Shape;52;p15"/>
          <p:cNvSpPr/>
          <p:nvPr/>
        </p:nvSpPr>
        <p:spPr>
          <a:xfrm>
            <a:off x="128250" y="104100"/>
            <a:ext cx="8887500" cy="49353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1 1 1">
  <p:cSld name="CUSTOM_3_1">
    <p:bg>
      <p:bgPr>
        <a:blipFill>
          <a:blip r:embed="rId2">
            <a:alphaModFix/>
          </a:blip>
          <a:stretch>
            <a:fillRect/>
          </a:stretch>
        </a:blipFill>
      </p:bgPr>
    </p:bg>
    <p:spTree>
      <p:nvGrpSpPr>
        <p:cNvPr id="53" name="Shape 53"/>
        <p:cNvGrpSpPr/>
        <p:nvPr/>
      </p:nvGrpSpPr>
      <p:grpSpPr>
        <a:xfrm>
          <a:off x="0" y="0"/>
          <a:ext cx="0" cy="0"/>
          <a:chOff x="0" y="0"/>
          <a:chExt cx="0" cy="0"/>
        </a:xfrm>
      </p:grpSpPr>
      <p:pic>
        <p:nvPicPr>
          <p:cNvPr id="54" name="Google Shape;54;p16"/>
          <p:cNvPicPr preferRelativeResize="0"/>
          <p:nvPr/>
        </p:nvPicPr>
        <p:blipFill>
          <a:blip r:embed="rId3">
            <a:alphaModFix/>
          </a:blip>
          <a:stretch>
            <a:fillRect/>
          </a:stretch>
        </p:blipFill>
        <p:spPr>
          <a:xfrm>
            <a:off x="99351" y="4575723"/>
            <a:ext cx="477601" cy="414003"/>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3">
  <p:cSld name="CUSTOM_2_2">
    <p:bg>
      <p:bgPr>
        <a:blipFill>
          <a:blip r:embed="rId2">
            <a:alphaModFix/>
          </a:blip>
          <a:stretch>
            <a:fillRect/>
          </a:stretch>
        </a:blipFill>
      </p:bgPr>
    </p:bg>
    <p:spTree>
      <p:nvGrpSpPr>
        <p:cNvPr id="55" name="Shape 55"/>
        <p:cNvGrpSpPr/>
        <p:nvPr/>
      </p:nvGrpSpPr>
      <p:grpSpPr>
        <a:xfrm>
          <a:off x="0" y="0"/>
          <a:ext cx="0" cy="0"/>
          <a:chOff x="0" y="0"/>
          <a:chExt cx="0" cy="0"/>
        </a:xfrm>
      </p:grpSpPr>
      <p:pic>
        <p:nvPicPr>
          <p:cNvPr id="56" name="Google Shape;56;p17"/>
          <p:cNvPicPr preferRelativeResize="0"/>
          <p:nvPr/>
        </p:nvPicPr>
        <p:blipFill>
          <a:blip r:embed="rId3">
            <a:alphaModFix/>
          </a:blip>
          <a:stretch>
            <a:fillRect/>
          </a:stretch>
        </p:blipFill>
        <p:spPr>
          <a:xfrm>
            <a:off x="99351" y="4575723"/>
            <a:ext cx="477601" cy="414003"/>
          </a:xfrm>
          <a:prstGeom prst="rect">
            <a:avLst/>
          </a:prstGeom>
          <a:noFill/>
          <a:ln>
            <a:noFill/>
          </a:ln>
        </p:spPr>
      </p:pic>
      <p:sp>
        <p:nvSpPr>
          <p:cNvPr id="57" name="Google Shape;57;p17"/>
          <p:cNvSpPr/>
          <p:nvPr/>
        </p:nvSpPr>
        <p:spPr>
          <a:xfrm>
            <a:off x="1783850" y="25"/>
            <a:ext cx="73599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3 3">
  <p:cSld name="CUSTOM_2_2_2">
    <p:bg>
      <p:bgPr>
        <a:blipFill>
          <a:blip r:embed="rId2">
            <a:alphaModFix/>
          </a:blip>
          <a:stretch>
            <a:fillRect/>
          </a:stretch>
        </a:blipFill>
      </p:bgPr>
    </p:bg>
    <p:spTree>
      <p:nvGrpSpPr>
        <p:cNvPr id="58" name="Shape 58"/>
        <p:cNvGrpSpPr/>
        <p:nvPr/>
      </p:nvGrpSpPr>
      <p:grpSpPr>
        <a:xfrm>
          <a:off x="0" y="0"/>
          <a:ext cx="0" cy="0"/>
          <a:chOff x="0" y="0"/>
          <a:chExt cx="0" cy="0"/>
        </a:xfrm>
      </p:grpSpPr>
      <p:sp>
        <p:nvSpPr>
          <p:cNvPr id="59" name="Google Shape;59;p18"/>
          <p:cNvSpPr/>
          <p:nvPr/>
        </p:nvSpPr>
        <p:spPr>
          <a:xfrm>
            <a:off x="128250" y="104100"/>
            <a:ext cx="8887500" cy="49353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3 2">
  <p:cSld name="CUSTOM_2_2_1">
    <p:bg>
      <p:bgPr>
        <a:blipFill>
          <a:blip r:embed="rId2">
            <a:alphaModFix/>
          </a:blip>
          <a:stretch>
            <a:fillRect/>
          </a:stretch>
        </a:blipFill>
      </p:bgPr>
    </p:bg>
    <p:spTree>
      <p:nvGrpSpPr>
        <p:cNvPr id="60" name="Shape 60"/>
        <p:cNvGrpSpPr/>
        <p:nvPr/>
      </p:nvGrpSpPr>
      <p:grpSpPr>
        <a:xfrm>
          <a:off x="0" y="0"/>
          <a:ext cx="0" cy="0"/>
          <a:chOff x="0" y="0"/>
          <a:chExt cx="0" cy="0"/>
        </a:xfrm>
      </p:grpSpPr>
      <p:pic>
        <p:nvPicPr>
          <p:cNvPr id="61" name="Google Shape;61;p19"/>
          <p:cNvPicPr preferRelativeResize="0"/>
          <p:nvPr/>
        </p:nvPicPr>
        <p:blipFill>
          <a:blip r:embed="rId3">
            <a:alphaModFix/>
          </a:blip>
          <a:stretch>
            <a:fillRect/>
          </a:stretch>
        </p:blipFill>
        <p:spPr>
          <a:xfrm>
            <a:off x="99351" y="4575723"/>
            <a:ext cx="477601" cy="41400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2 2 1">
  <p:cSld name="CUSTOM_1_2_1">
    <p:bg>
      <p:bgPr>
        <a:blipFill>
          <a:blip r:embed="rId2">
            <a:alphaModFix/>
          </a:blip>
          <a:stretch>
            <a:fillRect/>
          </a:stretch>
        </a:blipFill>
      </p:bgPr>
    </p:bg>
    <p:spTree>
      <p:nvGrpSpPr>
        <p:cNvPr id="9" name="Shape 9"/>
        <p:cNvGrpSpPr/>
        <p:nvPr/>
      </p:nvGrpSpPr>
      <p:grpSpPr>
        <a:xfrm>
          <a:off x="0" y="0"/>
          <a:ext cx="0" cy="0"/>
          <a:chOff x="0" y="0"/>
          <a:chExt cx="0" cy="0"/>
        </a:xfrm>
      </p:grpSpPr>
      <p:pic>
        <p:nvPicPr>
          <p:cNvPr id="10" name="Google Shape;10;p3"/>
          <p:cNvPicPr preferRelativeResize="0"/>
          <p:nvPr/>
        </p:nvPicPr>
        <p:blipFill>
          <a:blip r:embed="rId3">
            <a:alphaModFix/>
          </a:blip>
          <a:stretch>
            <a:fillRect/>
          </a:stretch>
        </p:blipFill>
        <p:spPr>
          <a:xfrm>
            <a:off x="99351" y="4575723"/>
            <a:ext cx="477601" cy="414003"/>
          </a:xfrm>
          <a:prstGeom prst="rect">
            <a:avLst/>
          </a:prstGeom>
          <a:noFill/>
          <a:ln>
            <a:noFill/>
          </a:ln>
        </p:spPr>
      </p:pic>
      <p:pic>
        <p:nvPicPr>
          <p:cNvPr id="11" name="Google Shape;11;p3"/>
          <p:cNvPicPr preferRelativeResize="0"/>
          <p:nvPr/>
        </p:nvPicPr>
        <p:blipFill>
          <a:blip r:embed="rId4">
            <a:alphaModFix/>
          </a:blip>
          <a:stretch>
            <a:fillRect/>
          </a:stretch>
        </p:blipFill>
        <p:spPr>
          <a:xfrm>
            <a:off x="1711576" y="2842675"/>
            <a:ext cx="149025" cy="2147050"/>
          </a:xfrm>
          <a:prstGeom prst="rect">
            <a:avLst/>
          </a:prstGeom>
          <a:noFill/>
          <a:ln>
            <a:noFill/>
          </a:ln>
        </p:spPr>
      </p:pic>
      <p:pic>
        <p:nvPicPr>
          <p:cNvPr id="12" name="Google Shape;12;p3"/>
          <p:cNvPicPr preferRelativeResize="0"/>
          <p:nvPr/>
        </p:nvPicPr>
        <p:blipFill>
          <a:blip r:embed="rId5">
            <a:alphaModFix/>
          </a:blip>
          <a:stretch>
            <a:fillRect/>
          </a:stretch>
        </p:blipFill>
        <p:spPr>
          <a:xfrm>
            <a:off x="1711575" y="89025"/>
            <a:ext cx="133325" cy="22376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3 1">
  <p:cSld name="CUSTOM_2_1">
    <p:bg>
      <p:bgPr>
        <a:blipFill>
          <a:blip r:embed="rId2">
            <a:alphaModFix/>
          </a:blip>
          <a:stretch>
            <a:fillRect/>
          </a:stretch>
        </a:blipFill>
      </p:bgPr>
    </p:bg>
    <p:spTree>
      <p:nvGrpSpPr>
        <p:cNvPr id="13" name="Shape 13"/>
        <p:cNvGrpSpPr/>
        <p:nvPr/>
      </p:nvGrpSpPr>
      <p:grpSpPr>
        <a:xfrm>
          <a:off x="0" y="0"/>
          <a:ext cx="0" cy="0"/>
          <a:chOff x="0" y="0"/>
          <a:chExt cx="0" cy="0"/>
        </a:xfrm>
      </p:grpSpPr>
      <p:pic>
        <p:nvPicPr>
          <p:cNvPr id="14" name="Google Shape;14;p4"/>
          <p:cNvPicPr preferRelativeResize="0"/>
          <p:nvPr/>
        </p:nvPicPr>
        <p:blipFill>
          <a:blip r:embed="rId3">
            <a:alphaModFix/>
          </a:blip>
          <a:stretch>
            <a:fillRect/>
          </a:stretch>
        </p:blipFill>
        <p:spPr>
          <a:xfrm>
            <a:off x="99351" y="4575723"/>
            <a:ext cx="477601" cy="414003"/>
          </a:xfrm>
          <a:prstGeom prst="rect">
            <a:avLst/>
          </a:prstGeom>
          <a:noFill/>
          <a:ln>
            <a:noFill/>
          </a:ln>
        </p:spPr>
      </p:pic>
      <p:pic>
        <p:nvPicPr>
          <p:cNvPr id="15" name="Google Shape;15;p4"/>
          <p:cNvPicPr preferRelativeResize="0"/>
          <p:nvPr/>
        </p:nvPicPr>
        <p:blipFill>
          <a:blip r:embed="rId4">
            <a:alphaModFix/>
          </a:blip>
          <a:stretch>
            <a:fillRect/>
          </a:stretch>
        </p:blipFill>
        <p:spPr>
          <a:xfrm>
            <a:off x="1724226" y="82700"/>
            <a:ext cx="139225" cy="2227675"/>
          </a:xfrm>
          <a:prstGeom prst="rect">
            <a:avLst/>
          </a:prstGeom>
          <a:noFill/>
          <a:ln>
            <a:noFill/>
          </a:ln>
        </p:spPr>
      </p:pic>
      <p:pic>
        <p:nvPicPr>
          <p:cNvPr id="16" name="Google Shape;16;p4"/>
          <p:cNvPicPr preferRelativeResize="0"/>
          <p:nvPr/>
        </p:nvPicPr>
        <p:blipFill>
          <a:blip r:embed="rId5">
            <a:alphaModFix/>
          </a:blip>
          <a:stretch>
            <a:fillRect/>
          </a:stretch>
        </p:blipFill>
        <p:spPr>
          <a:xfrm>
            <a:off x="1724222" y="2750216"/>
            <a:ext cx="139225" cy="227981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2 1 1">
  <p:cSld name="CUSTOM_1_1_1">
    <p:bg>
      <p:bgPr>
        <a:blipFill>
          <a:blip r:embed="rId2">
            <a:alphaModFix/>
          </a:blip>
          <a:stretch>
            <a:fillRect/>
          </a:stretch>
        </a:blipFill>
      </p:bgPr>
    </p:bg>
    <p:spTree>
      <p:nvGrpSpPr>
        <p:cNvPr id="17" name="Shape 17"/>
        <p:cNvGrpSpPr/>
        <p:nvPr/>
      </p:nvGrpSpPr>
      <p:grpSpPr>
        <a:xfrm>
          <a:off x="0" y="0"/>
          <a:ext cx="0" cy="0"/>
          <a:chOff x="0" y="0"/>
          <a:chExt cx="0" cy="0"/>
        </a:xfrm>
      </p:grpSpPr>
      <p:pic>
        <p:nvPicPr>
          <p:cNvPr id="18" name="Google Shape;18;p5"/>
          <p:cNvPicPr preferRelativeResize="0"/>
          <p:nvPr/>
        </p:nvPicPr>
        <p:blipFill>
          <a:blip r:embed="rId3">
            <a:alphaModFix/>
          </a:blip>
          <a:stretch>
            <a:fillRect/>
          </a:stretch>
        </p:blipFill>
        <p:spPr>
          <a:xfrm>
            <a:off x="99351" y="4575723"/>
            <a:ext cx="477601" cy="414003"/>
          </a:xfrm>
          <a:prstGeom prst="rect">
            <a:avLst/>
          </a:prstGeom>
          <a:noFill/>
          <a:ln>
            <a:noFill/>
          </a:ln>
        </p:spPr>
      </p:pic>
      <p:pic>
        <p:nvPicPr>
          <p:cNvPr id="19" name="Google Shape;19;p5"/>
          <p:cNvPicPr preferRelativeResize="0"/>
          <p:nvPr/>
        </p:nvPicPr>
        <p:blipFill>
          <a:blip r:embed="rId4">
            <a:alphaModFix/>
          </a:blip>
          <a:stretch>
            <a:fillRect/>
          </a:stretch>
        </p:blipFill>
        <p:spPr>
          <a:xfrm>
            <a:off x="1679876" y="133375"/>
            <a:ext cx="189525" cy="2211100"/>
          </a:xfrm>
          <a:prstGeom prst="rect">
            <a:avLst/>
          </a:prstGeom>
          <a:noFill/>
          <a:ln>
            <a:noFill/>
          </a:ln>
        </p:spPr>
      </p:pic>
      <p:pic>
        <p:nvPicPr>
          <p:cNvPr id="20" name="Google Shape;20;p5"/>
          <p:cNvPicPr preferRelativeResize="0"/>
          <p:nvPr/>
        </p:nvPicPr>
        <p:blipFill>
          <a:blip r:embed="rId5">
            <a:alphaModFix/>
          </a:blip>
          <a:stretch>
            <a:fillRect/>
          </a:stretch>
        </p:blipFill>
        <p:spPr>
          <a:xfrm>
            <a:off x="1692850" y="2815700"/>
            <a:ext cx="163576" cy="22111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1 4">
  <p:cSld name="CUSTOM_6">
    <p:bg>
      <p:bgPr>
        <a:blipFill>
          <a:blip r:embed="rId2">
            <a:alphaModFix/>
          </a:blip>
          <a:stretch>
            <a:fillRect/>
          </a:stretch>
        </a:blipFill>
      </p:bgPr>
    </p:bg>
    <p:spTree>
      <p:nvGrpSpPr>
        <p:cNvPr id="21" name="Shape 21"/>
        <p:cNvGrpSpPr/>
        <p:nvPr/>
      </p:nvGrpSpPr>
      <p:grpSpPr>
        <a:xfrm>
          <a:off x="0" y="0"/>
          <a:ext cx="0" cy="0"/>
          <a:chOff x="0" y="0"/>
          <a:chExt cx="0" cy="0"/>
        </a:xfrm>
      </p:grpSpPr>
      <p:pic>
        <p:nvPicPr>
          <p:cNvPr id="22" name="Google Shape;22;p6"/>
          <p:cNvPicPr preferRelativeResize="0"/>
          <p:nvPr/>
        </p:nvPicPr>
        <p:blipFill>
          <a:blip r:embed="rId3">
            <a:alphaModFix/>
          </a:blip>
          <a:stretch>
            <a:fillRect/>
          </a:stretch>
        </p:blipFill>
        <p:spPr>
          <a:xfrm>
            <a:off x="99351" y="4575723"/>
            <a:ext cx="477601" cy="414003"/>
          </a:xfrm>
          <a:prstGeom prst="rect">
            <a:avLst/>
          </a:prstGeom>
          <a:noFill/>
          <a:ln>
            <a:noFill/>
          </a:ln>
        </p:spPr>
      </p:pic>
      <p:pic>
        <p:nvPicPr>
          <p:cNvPr id="23" name="Google Shape;23;p6"/>
          <p:cNvPicPr preferRelativeResize="0"/>
          <p:nvPr/>
        </p:nvPicPr>
        <p:blipFill>
          <a:blip r:embed="rId4">
            <a:alphaModFix/>
          </a:blip>
          <a:stretch>
            <a:fillRect/>
          </a:stretch>
        </p:blipFill>
        <p:spPr>
          <a:xfrm>
            <a:off x="1724226" y="133400"/>
            <a:ext cx="206400" cy="2195975"/>
          </a:xfrm>
          <a:prstGeom prst="rect">
            <a:avLst/>
          </a:prstGeom>
          <a:noFill/>
          <a:ln>
            <a:noFill/>
          </a:ln>
        </p:spPr>
      </p:pic>
      <p:pic>
        <p:nvPicPr>
          <p:cNvPr id="24" name="Google Shape;24;p6"/>
          <p:cNvPicPr preferRelativeResize="0"/>
          <p:nvPr/>
        </p:nvPicPr>
        <p:blipFill>
          <a:blip r:embed="rId5">
            <a:alphaModFix/>
          </a:blip>
          <a:stretch>
            <a:fillRect/>
          </a:stretch>
        </p:blipFill>
        <p:spPr>
          <a:xfrm>
            <a:off x="1724225" y="2824425"/>
            <a:ext cx="152813" cy="219597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2 4">
  <p:cSld name="CUSTOM_1_4">
    <p:bg>
      <p:bgPr>
        <a:blipFill>
          <a:blip r:embed="rId2">
            <a:alphaModFix/>
          </a:blip>
          <a:stretch>
            <a:fillRect/>
          </a:stretch>
        </a:blipFill>
      </p:bgPr>
    </p:bg>
    <p:spTree>
      <p:nvGrpSpPr>
        <p:cNvPr id="25" name="Shape 25"/>
        <p:cNvGrpSpPr/>
        <p:nvPr/>
      </p:nvGrpSpPr>
      <p:grpSpPr>
        <a:xfrm>
          <a:off x="0" y="0"/>
          <a:ext cx="0" cy="0"/>
          <a:chOff x="0" y="0"/>
          <a:chExt cx="0" cy="0"/>
        </a:xfrm>
      </p:grpSpPr>
      <p:pic>
        <p:nvPicPr>
          <p:cNvPr id="26" name="Google Shape;26;p7"/>
          <p:cNvPicPr preferRelativeResize="0"/>
          <p:nvPr/>
        </p:nvPicPr>
        <p:blipFill>
          <a:blip r:embed="rId3">
            <a:alphaModFix/>
          </a:blip>
          <a:stretch>
            <a:fillRect/>
          </a:stretch>
        </p:blipFill>
        <p:spPr>
          <a:xfrm>
            <a:off x="99351" y="4575723"/>
            <a:ext cx="477601" cy="414003"/>
          </a:xfrm>
          <a:prstGeom prst="rect">
            <a:avLst/>
          </a:prstGeom>
          <a:noFill/>
          <a:ln>
            <a:noFill/>
          </a:ln>
        </p:spPr>
      </p:pic>
      <p:pic>
        <p:nvPicPr>
          <p:cNvPr id="27" name="Google Shape;27;p7"/>
          <p:cNvPicPr preferRelativeResize="0"/>
          <p:nvPr/>
        </p:nvPicPr>
        <p:blipFill>
          <a:blip r:embed="rId4">
            <a:alphaModFix/>
          </a:blip>
          <a:stretch>
            <a:fillRect/>
          </a:stretch>
        </p:blipFill>
        <p:spPr>
          <a:xfrm>
            <a:off x="1705226" y="127050"/>
            <a:ext cx="181825" cy="2170650"/>
          </a:xfrm>
          <a:prstGeom prst="rect">
            <a:avLst/>
          </a:prstGeom>
          <a:noFill/>
          <a:ln>
            <a:noFill/>
          </a:ln>
        </p:spPr>
      </p:pic>
      <p:pic>
        <p:nvPicPr>
          <p:cNvPr id="28" name="Google Shape;28;p7"/>
          <p:cNvPicPr preferRelativeResize="0"/>
          <p:nvPr/>
        </p:nvPicPr>
        <p:blipFill>
          <a:blip r:embed="rId5">
            <a:alphaModFix/>
          </a:blip>
          <a:stretch>
            <a:fillRect/>
          </a:stretch>
        </p:blipFill>
        <p:spPr>
          <a:xfrm>
            <a:off x="1727275" y="2843675"/>
            <a:ext cx="159770" cy="217065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1 2">
  <p:cSld name="CUSTOM_4">
    <p:bg>
      <p:bgPr>
        <a:blipFill>
          <a:blip r:embed="rId2">
            <a:alphaModFix/>
          </a:blip>
          <a:stretch>
            <a:fillRect/>
          </a:stretch>
        </a:blipFill>
      </p:bgPr>
    </p:bg>
    <p:spTree>
      <p:nvGrpSpPr>
        <p:cNvPr id="29" name="Shape 29"/>
        <p:cNvGrpSpPr/>
        <p:nvPr/>
      </p:nvGrpSpPr>
      <p:grpSpPr>
        <a:xfrm>
          <a:off x="0" y="0"/>
          <a:ext cx="0" cy="0"/>
          <a:chOff x="0" y="0"/>
          <a:chExt cx="0" cy="0"/>
        </a:xfrm>
      </p:grpSpPr>
      <p:pic>
        <p:nvPicPr>
          <p:cNvPr id="30" name="Google Shape;30;p8"/>
          <p:cNvPicPr preferRelativeResize="0"/>
          <p:nvPr/>
        </p:nvPicPr>
        <p:blipFill rotWithShape="1">
          <a:blip r:embed="rId3">
            <a:alphaModFix amt="15000"/>
          </a:blip>
          <a:srcRect b="0" l="0" r="0" t="0"/>
          <a:stretch/>
        </p:blipFill>
        <p:spPr>
          <a:xfrm>
            <a:off x="6738938" y="3039070"/>
            <a:ext cx="3476029" cy="3476029"/>
          </a:xfrm>
          <a:prstGeom prst="rect">
            <a:avLst/>
          </a:prstGeom>
          <a:noFill/>
          <a:ln>
            <a:noFill/>
          </a:ln>
        </p:spPr>
      </p:pic>
      <p:pic>
        <p:nvPicPr>
          <p:cNvPr id="31" name="Google Shape;31;p8"/>
          <p:cNvPicPr preferRelativeResize="0"/>
          <p:nvPr/>
        </p:nvPicPr>
        <p:blipFill rotWithShape="1">
          <a:blip r:embed="rId4">
            <a:alphaModFix amt="15000"/>
          </a:blip>
          <a:srcRect b="0" l="0" r="0" t="0"/>
          <a:stretch/>
        </p:blipFill>
        <p:spPr>
          <a:xfrm>
            <a:off x="-345876" y="-525661"/>
            <a:ext cx="2394942" cy="2394347"/>
          </a:xfrm>
          <a:prstGeom prst="rect">
            <a:avLst/>
          </a:prstGeom>
          <a:noFill/>
          <a:ln>
            <a:noFill/>
          </a:ln>
        </p:spPr>
      </p:pic>
      <p:pic>
        <p:nvPicPr>
          <p:cNvPr id="32" name="Google Shape;32;p8"/>
          <p:cNvPicPr preferRelativeResize="0"/>
          <p:nvPr/>
        </p:nvPicPr>
        <p:blipFill rotWithShape="1">
          <a:blip r:embed="rId5">
            <a:alphaModFix amt="15000"/>
          </a:blip>
          <a:srcRect b="0" l="0" r="0" t="0"/>
          <a:stretch/>
        </p:blipFill>
        <p:spPr>
          <a:xfrm>
            <a:off x="2416373" y="411361"/>
            <a:ext cx="913209" cy="91320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1 3">
  <p:cSld name="CUSTOM_5">
    <p:bg>
      <p:bgPr>
        <a:blipFill>
          <a:blip r:embed="rId2">
            <a:alphaModFix/>
          </a:blip>
          <a:stretch>
            <a:fillRect/>
          </a:stretch>
        </a:blipFill>
      </p:bgPr>
    </p:bg>
    <p:spTree>
      <p:nvGrpSpPr>
        <p:cNvPr id="33" name="Shape 33"/>
        <p:cNvGrpSpPr/>
        <p:nvPr/>
      </p:nvGrpSpPr>
      <p:grpSpPr>
        <a:xfrm>
          <a:off x="0" y="0"/>
          <a:ext cx="0" cy="0"/>
          <a:chOff x="0" y="0"/>
          <a:chExt cx="0" cy="0"/>
        </a:xfrm>
      </p:grpSpPr>
      <p:sp>
        <p:nvSpPr>
          <p:cNvPr id="34" name="Google Shape;34;p9"/>
          <p:cNvSpPr/>
          <p:nvPr/>
        </p:nvSpPr>
        <p:spPr>
          <a:xfrm>
            <a:off x="1783850" y="25"/>
            <a:ext cx="73599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5" name="Google Shape;35;p9"/>
          <p:cNvPicPr preferRelativeResize="0"/>
          <p:nvPr/>
        </p:nvPicPr>
        <p:blipFill>
          <a:blip r:embed="rId3">
            <a:alphaModFix/>
          </a:blip>
          <a:stretch>
            <a:fillRect/>
          </a:stretch>
        </p:blipFill>
        <p:spPr>
          <a:xfrm>
            <a:off x="99351" y="4575723"/>
            <a:ext cx="477601" cy="41400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ayout personalizado 1 3 1">
  <p:cSld name="CUSTOM_5_5">
    <p:bg>
      <p:bgPr>
        <a:blipFill>
          <a:blip r:embed="rId2">
            <a:alphaModFix/>
          </a:blip>
          <a:stretch>
            <a:fillRect/>
          </a:stretch>
        </a:blipFill>
      </p:bgPr>
    </p:bg>
    <p:spTree>
      <p:nvGrpSpPr>
        <p:cNvPr id="36" name="Shape 36"/>
        <p:cNvGrpSpPr/>
        <p:nvPr/>
      </p:nvGrpSpPr>
      <p:grpSpPr>
        <a:xfrm>
          <a:off x="0" y="0"/>
          <a:ext cx="0" cy="0"/>
          <a:chOff x="0" y="0"/>
          <a:chExt cx="0" cy="0"/>
        </a:xfrm>
      </p:grpSpPr>
      <p:sp>
        <p:nvSpPr>
          <p:cNvPr id="37" name="Google Shape;37;p10"/>
          <p:cNvSpPr/>
          <p:nvPr/>
        </p:nvSpPr>
        <p:spPr>
          <a:xfrm>
            <a:off x="128250" y="104100"/>
            <a:ext cx="8887500" cy="49353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2.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2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image" Target="../media/image7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3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3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3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5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4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3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46.png"/></Relationships>
</file>

<file path=ppt/slides/_rels/slide2.xml.rels><?xml version="1.0" encoding="UTF-8" standalone="yes"?><Relationships xmlns="http://schemas.openxmlformats.org/package/2006/relationships"><Relationship Id="rId10" Type="http://schemas.openxmlformats.org/officeDocument/2006/relationships/slide" Target="/ppt/slides/slide5.xml"/><Relationship Id="rId1" Type="http://schemas.openxmlformats.org/officeDocument/2006/relationships/slideLayout" Target="../slideLayouts/slideLayout9.xml"/><Relationship Id="rId2" Type="http://schemas.openxmlformats.org/officeDocument/2006/relationships/notesSlide" Target="../notesSlides/notesSlide2.xml"/><Relationship Id="rId3" Type="http://schemas.openxmlformats.org/officeDocument/2006/relationships/image" Target="../media/image25.png"/><Relationship Id="rId4" Type="http://schemas.openxmlformats.org/officeDocument/2006/relationships/image" Target="../media/image23.png"/><Relationship Id="rId9" Type="http://schemas.openxmlformats.org/officeDocument/2006/relationships/image" Target="../media/image29.png"/><Relationship Id="rId5" Type="http://schemas.openxmlformats.org/officeDocument/2006/relationships/image" Target="../media/image26.png"/><Relationship Id="rId6" Type="http://schemas.openxmlformats.org/officeDocument/2006/relationships/slide" Target="/ppt/slides/slide11.xml"/><Relationship Id="rId7" Type="http://schemas.openxmlformats.org/officeDocument/2006/relationships/slide" Target="/ppt/slides/slide30.xml"/><Relationship Id="rId8" Type="http://schemas.openxmlformats.org/officeDocument/2006/relationships/slide" Target="/ppt/slides/slide4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3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40.jpg"/><Relationship Id="rId4" Type="http://schemas.openxmlformats.org/officeDocument/2006/relationships/image" Target="../media/image48.jpg"/><Relationship Id="rId5" Type="http://schemas.openxmlformats.org/officeDocument/2006/relationships/image" Target="../media/image4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image" Target="../media/image3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53.pn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7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image" Target="../media/image4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image" Target="../media/image6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image" Target="../media/image4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5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 Id="rId3" Type="http://schemas.openxmlformats.org/officeDocument/2006/relationships/image" Target="../media/image63.png"/></Relationships>
</file>

<file path=ppt/slides/_rels/slide3.xml.rels><?xml version="1.0" encoding="UTF-8" standalone="yes"?><Relationships xmlns="http://schemas.openxmlformats.org/package/2006/relationships"><Relationship Id="rId10" Type="http://schemas.openxmlformats.org/officeDocument/2006/relationships/hyperlink" Target="http://www.hubspot.com/pricing" TargetMode="External"/><Relationship Id="rId1" Type="http://schemas.openxmlformats.org/officeDocument/2006/relationships/slideLayout" Target="../slideLayouts/slideLayout9.xml"/><Relationship Id="rId2" Type="http://schemas.openxmlformats.org/officeDocument/2006/relationships/notesSlide" Target="../notesSlides/notesSlide3.xml"/><Relationship Id="rId3" Type="http://schemas.openxmlformats.org/officeDocument/2006/relationships/image" Target="../media/image28.png"/><Relationship Id="rId4" Type="http://schemas.openxmlformats.org/officeDocument/2006/relationships/image" Target="../media/image30.png"/><Relationship Id="rId9" Type="http://schemas.openxmlformats.org/officeDocument/2006/relationships/image" Target="../media/image31.png"/><Relationship Id="rId5" Type="http://schemas.openxmlformats.org/officeDocument/2006/relationships/slide" Target="/ppt/slides/slide11.xml"/><Relationship Id="rId6" Type="http://schemas.openxmlformats.org/officeDocument/2006/relationships/image" Target="../media/image27.png"/><Relationship Id="rId7" Type="http://schemas.openxmlformats.org/officeDocument/2006/relationships/slide" Target="/ppt/slides/slide11.xml"/><Relationship Id="rId8" Type="http://schemas.openxmlformats.org/officeDocument/2006/relationships/slide" Target="/ppt/slides/slide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1.xml"/><Relationship Id="rId3" Type="http://schemas.openxmlformats.org/officeDocument/2006/relationships/image" Target="../media/image8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2.xml"/><Relationship Id="rId3" Type="http://schemas.openxmlformats.org/officeDocument/2006/relationships/image" Target="../media/image3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image" Target="../media/image7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4.xml"/><Relationship Id="rId3" Type="http://schemas.openxmlformats.org/officeDocument/2006/relationships/image" Target="../media/image4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5.xml"/><Relationship Id="rId3" Type="http://schemas.openxmlformats.org/officeDocument/2006/relationships/image" Target="../media/image5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6.xml"/><Relationship Id="rId3" Type="http://schemas.openxmlformats.org/officeDocument/2006/relationships/image" Target="../media/image65.png"/><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7.xml"/><Relationship Id="rId3" Type="http://schemas.openxmlformats.org/officeDocument/2006/relationships/image" Target="../media/image6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8.xml"/><Relationship Id="rId3" Type="http://schemas.openxmlformats.org/officeDocument/2006/relationships/image" Target="../media/image6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9.xml"/><Relationship Id="rId3"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0.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0.xml"/><Relationship Id="rId3" Type="http://schemas.openxmlformats.org/officeDocument/2006/relationships/image" Target="../media/image7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1.xml"/><Relationship Id="rId3" Type="http://schemas.openxmlformats.org/officeDocument/2006/relationships/image" Target="../media/image8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2.xml"/><Relationship Id="rId3" Type="http://schemas.openxmlformats.org/officeDocument/2006/relationships/image" Target="../media/image56.png"/><Relationship Id="rId4" Type="http://schemas.openxmlformats.org/officeDocument/2006/relationships/image" Target="../media/image54.png"/><Relationship Id="rId5" Type="http://schemas.openxmlformats.org/officeDocument/2006/relationships/image" Target="../media/image5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3.xml"/><Relationship Id="rId3" Type="http://schemas.openxmlformats.org/officeDocument/2006/relationships/image" Target="../media/image5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4.xml"/><Relationship Id="rId3" Type="http://schemas.openxmlformats.org/officeDocument/2006/relationships/image" Target="../media/image53.png"/><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5.xml"/><Relationship Id="rId3" Type="http://schemas.openxmlformats.org/officeDocument/2006/relationships/image" Target="../media/image78.png"/><Relationship Id="rId4" Type="http://schemas.openxmlformats.org/officeDocument/2006/relationships/image" Target="../media/image7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6.xml"/><Relationship Id="rId3" Type="http://schemas.openxmlformats.org/officeDocument/2006/relationships/image" Target="../media/image8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7.xml"/><Relationship Id="rId3" Type="http://schemas.openxmlformats.org/officeDocument/2006/relationships/image" Target="../media/image5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8.xml"/><Relationship Id="rId3" Type="http://schemas.openxmlformats.org/officeDocument/2006/relationships/image" Target="../media/image6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2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0.xml"/><Relationship Id="rId3" Type="http://schemas.openxmlformats.org/officeDocument/2006/relationships/image" Target="../media/image8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1.xml"/><Relationship Id="rId3" Type="http://schemas.openxmlformats.org/officeDocument/2006/relationships/image" Target="../media/image7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2.xml"/><Relationship Id="rId3" Type="http://schemas.openxmlformats.org/officeDocument/2006/relationships/image" Target="../media/image3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3.xml"/><Relationship Id="rId3" Type="http://schemas.openxmlformats.org/officeDocument/2006/relationships/image" Target="../media/image7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4.xml"/><Relationship Id="rId3" Type="http://schemas.openxmlformats.org/officeDocument/2006/relationships/image" Target="../media/image4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5.xml"/><Relationship Id="rId3" Type="http://schemas.openxmlformats.org/officeDocument/2006/relationships/image" Target="../media/image5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6.xml"/><Relationship Id="rId3" Type="http://schemas.openxmlformats.org/officeDocument/2006/relationships/image" Target="../media/image6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7.xml"/><Relationship Id="rId3" Type="http://schemas.openxmlformats.org/officeDocument/2006/relationships/image" Target="../media/image7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8.xml"/><Relationship Id="rId3" Type="http://schemas.openxmlformats.org/officeDocument/2006/relationships/image" Target="../media/image7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9.xml"/><Relationship Id="rId3" Type="http://schemas.openxmlformats.org/officeDocument/2006/relationships/image" Target="../media/image4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image" Target="../media/image8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0.xml"/><Relationship Id="rId3" Type="http://schemas.openxmlformats.org/officeDocument/2006/relationships/image" Target="../media/image69.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1.xml"/><Relationship Id="rId3" Type="http://schemas.openxmlformats.org/officeDocument/2006/relationships/image" Target="../media/image56.png"/><Relationship Id="rId4" Type="http://schemas.openxmlformats.org/officeDocument/2006/relationships/image" Target="../media/image72.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2.xml"/><Relationship Id="rId3" Type="http://schemas.openxmlformats.org/officeDocument/2006/relationships/image" Target="../media/image7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3.xml"/><Relationship Id="rId3" Type="http://schemas.openxmlformats.org/officeDocument/2006/relationships/image" Target="../media/image6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4.xml"/><Relationship Id="rId3" Type="http://schemas.openxmlformats.org/officeDocument/2006/relationships/image" Target="../media/image6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5.xml"/><Relationship Id="rId3" Type="http://schemas.openxmlformats.org/officeDocument/2006/relationships/image" Target="../media/image5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6.xml"/><Relationship Id="rId3" Type="http://schemas.openxmlformats.org/officeDocument/2006/relationships/image" Target="../media/image5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7.xml"/><Relationship Id="rId3" Type="http://schemas.openxmlformats.org/officeDocument/2006/relationships/image" Target="../media/image6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9.xml"/><Relationship Id="rId3" Type="http://schemas.openxmlformats.org/officeDocument/2006/relationships/image" Target="../media/image5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 Id="rId3" Type="http://schemas.openxmlformats.org/officeDocument/2006/relationships/image" Target="../media/image3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xml"/><Relationship Id="rId3" Type="http://schemas.openxmlformats.org/officeDocument/2006/relationships/image" Target="../media/image5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 name="Shape 65"/>
        <p:cNvGrpSpPr/>
        <p:nvPr/>
      </p:nvGrpSpPr>
      <p:grpSpPr>
        <a:xfrm>
          <a:off x="0" y="0"/>
          <a:ext cx="0" cy="0"/>
          <a:chOff x="0" y="0"/>
          <a:chExt cx="0" cy="0"/>
        </a:xfrm>
      </p:grpSpPr>
      <p:pic>
        <p:nvPicPr>
          <p:cNvPr id="66" name="Google Shape;66;p20"/>
          <p:cNvPicPr preferRelativeResize="0"/>
          <p:nvPr/>
        </p:nvPicPr>
        <p:blipFill>
          <a:blip r:embed="rId3">
            <a:alphaModFix/>
          </a:blip>
          <a:stretch>
            <a:fillRect/>
          </a:stretch>
        </p:blipFill>
        <p:spPr>
          <a:xfrm>
            <a:off x="5194850" y="876988"/>
            <a:ext cx="3389525" cy="3389525"/>
          </a:xfrm>
          <a:prstGeom prst="rect">
            <a:avLst/>
          </a:prstGeom>
          <a:noFill/>
          <a:ln>
            <a:noFill/>
          </a:ln>
        </p:spPr>
      </p:pic>
      <p:sp>
        <p:nvSpPr>
          <p:cNvPr id="67" name="Google Shape;67;p20"/>
          <p:cNvSpPr txBox="1"/>
          <p:nvPr/>
        </p:nvSpPr>
        <p:spPr>
          <a:xfrm>
            <a:off x="513325" y="1770900"/>
            <a:ext cx="4856100" cy="16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solidFill>
                  <a:srgbClr val="FFFFFF"/>
                </a:solidFill>
                <a:latin typeface="Avenir"/>
                <a:ea typeface="Avenir"/>
                <a:cs typeface="Avenir"/>
                <a:sym typeface="Avenir"/>
              </a:rPr>
              <a:t>The HubSpot </a:t>
            </a:r>
            <a:endParaRPr sz="4800">
              <a:solidFill>
                <a:srgbClr val="FFFFFF"/>
              </a:solidFill>
              <a:latin typeface="Avenir"/>
              <a:ea typeface="Avenir"/>
              <a:cs typeface="Avenir"/>
              <a:sym typeface="Avenir"/>
            </a:endParaRPr>
          </a:p>
          <a:p>
            <a:pPr indent="0" lvl="0" marL="0" rtl="0" algn="l">
              <a:spcBef>
                <a:spcPts val="0"/>
              </a:spcBef>
              <a:spcAft>
                <a:spcPts val="0"/>
              </a:spcAft>
              <a:buNone/>
            </a:pPr>
            <a:r>
              <a:rPr lang="en" sz="4800">
                <a:solidFill>
                  <a:srgbClr val="FFFFFF"/>
                </a:solidFill>
                <a:latin typeface="Avenir"/>
                <a:ea typeface="Avenir"/>
                <a:cs typeface="Avenir"/>
                <a:sym typeface="Avenir"/>
              </a:rPr>
              <a:t>Growth Platform</a:t>
            </a:r>
            <a:endParaRPr sz="4800">
              <a:solidFill>
                <a:srgbClr val="FFFFFF"/>
              </a:solidFill>
              <a:latin typeface="Avenir"/>
              <a:ea typeface="Avenir"/>
              <a:cs typeface="Avenir"/>
              <a:sym typeface="Aveni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sp>
        <p:nvSpPr>
          <p:cNvPr id="161" name="Google Shape;161;p29"/>
          <p:cNvSpPr txBox="1"/>
          <p:nvPr/>
        </p:nvSpPr>
        <p:spPr>
          <a:xfrm>
            <a:off x="424325" y="17794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7048"/>
                </a:solidFill>
                <a:latin typeface="Avenir"/>
                <a:ea typeface="Avenir"/>
                <a:cs typeface="Avenir"/>
                <a:sym typeface="Avenir"/>
              </a:rPr>
              <a:t>Tickets</a:t>
            </a:r>
            <a:endParaRPr sz="2400">
              <a:solidFill>
                <a:srgbClr val="FF7048"/>
              </a:solidFill>
              <a:latin typeface="Avenir"/>
              <a:ea typeface="Avenir"/>
              <a:cs typeface="Avenir"/>
              <a:sym typeface="Avenir"/>
            </a:endParaRPr>
          </a:p>
        </p:txBody>
      </p:sp>
      <p:sp>
        <p:nvSpPr>
          <p:cNvPr id="162" name="Google Shape;162;p29"/>
          <p:cNvSpPr txBox="1"/>
          <p:nvPr/>
        </p:nvSpPr>
        <p:spPr>
          <a:xfrm>
            <a:off x="439725" y="2380150"/>
            <a:ext cx="3889800" cy="1515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Log customer issues as tickets that can be assigned to members of your team, organized and prioritized, and tracked in a central location.</a:t>
            </a:r>
            <a:endParaRPr sz="1300">
              <a:solidFill>
                <a:schemeClr val="dk2"/>
              </a:solidFill>
              <a:latin typeface="Avenir"/>
              <a:ea typeface="Avenir"/>
              <a:cs typeface="Avenir"/>
              <a:sym typeface="Avenir"/>
            </a:endParaRPr>
          </a:p>
        </p:txBody>
      </p:sp>
      <p:sp>
        <p:nvSpPr>
          <p:cNvPr id="163" name="Google Shape;163;p29"/>
          <p:cNvSpPr txBox="1"/>
          <p:nvPr/>
        </p:nvSpPr>
        <p:spPr>
          <a:xfrm>
            <a:off x="439725" y="16854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HubSpot CRM:</a:t>
            </a:r>
            <a:endParaRPr sz="1100">
              <a:solidFill>
                <a:schemeClr val="accent3"/>
              </a:solidFill>
              <a:latin typeface="Avenir"/>
              <a:ea typeface="Avenir"/>
              <a:cs typeface="Avenir"/>
              <a:sym typeface="Avenir"/>
            </a:endParaRPr>
          </a:p>
        </p:txBody>
      </p:sp>
      <p:cxnSp>
        <p:nvCxnSpPr>
          <p:cNvPr id="164" name="Google Shape;164;p29"/>
          <p:cNvCxnSpPr/>
          <p:nvPr/>
        </p:nvCxnSpPr>
        <p:spPr>
          <a:xfrm>
            <a:off x="492800" y="23287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165" name="Google Shape;165;p29"/>
          <p:cNvPicPr preferRelativeResize="0"/>
          <p:nvPr/>
        </p:nvPicPr>
        <p:blipFill rotWithShape="1">
          <a:blip r:embed="rId3">
            <a:alphaModFix/>
          </a:blip>
          <a:srcRect b="0" l="0" r="33146" t="0"/>
          <a:stretch/>
        </p:blipFill>
        <p:spPr>
          <a:xfrm>
            <a:off x="4689100" y="358950"/>
            <a:ext cx="4454899" cy="4425600"/>
          </a:xfrm>
          <a:prstGeom prst="rect">
            <a:avLst/>
          </a:prstGeom>
          <a:noFill/>
          <a:ln>
            <a:noFill/>
          </a:ln>
          <a:effectLst>
            <a:outerShdw blurRad="400050" rotWithShape="0" algn="bl" dir="3480000" dist="114300">
              <a:srgbClr val="000000">
                <a:alpha val="5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sp>
        <p:nvSpPr>
          <p:cNvPr id="170" name="Google Shape;170;p30"/>
          <p:cNvSpPr txBox="1"/>
          <p:nvPr/>
        </p:nvSpPr>
        <p:spPr>
          <a:xfrm>
            <a:off x="3059400" y="2107200"/>
            <a:ext cx="4856100" cy="92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solidFill>
                  <a:srgbClr val="FFFFFF"/>
                </a:solidFill>
                <a:latin typeface="Avenir"/>
                <a:ea typeface="Avenir"/>
                <a:cs typeface="Avenir"/>
                <a:sym typeface="Avenir"/>
              </a:rPr>
              <a:t>Marketing Hub</a:t>
            </a:r>
            <a:endParaRPr sz="4800">
              <a:solidFill>
                <a:srgbClr val="FFFFFF"/>
              </a:solidFill>
              <a:latin typeface="Avenir"/>
              <a:ea typeface="Avenir"/>
              <a:cs typeface="Avenir"/>
              <a:sym typeface="Avenir"/>
            </a:endParaRPr>
          </a:p>
        </p:txBody>
      </p:sp>
      <p:pic>
        <p:nvPicPr>
          <p:cNvPr id="171" name="Google Shape;171;p30"/>
          <p:cNvPicPr preferRelativeResize="0"/>
          <p:nvPr/>
        </p:nvPicPr>
        <p:blipFill>
          <a:blip r:embed="rId3">
            <a:alphaModFix/>
          </a:blip>
          <a:stretch>
            <a:fillRect/>
          </a:stretch>
        </p:blipFill>
        <p:spPr>
          <a:xfrm>
            <a:off x="164275" y="1221712"/>
            <a:ext cx="2700074" cy="27000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Google Shape;176;p31"/>
          <p:cNvSpPr txBox="1"/>
          <p:nvPr/>
        </p:nvSpPr>
        <p:spPr>
          <a:xfrm>
            <a:off x="2650037" y="828400"/>
            <a:ext cx="5558400" cy="970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FFA24B"/>
                </a:solidFill>
                <a:latin typeface="Avenir"/>
                <a:ea typeface="Avenir"/>
                <a:cs typeface="Avenir"/>
                <a:sym typeface="Avenir"/>
              </a:rPr>
              <a:t>Marketing Hub</a:t>
            </a:r>
            <a:endParaRPr sz="2400">
              <a:solidFill>
                <a:srgbClr val="FFA24B"/>
              </a:solidFill>
              <a:latin typeface="Avenir"/>
              <a:ea typeface="Avenir"/>
              <a:cs typeface="Avenir"/>
              <a:sym typeface="Avenir"/>
            </a:endParaRPr>
          </a:p>
          <a:p>
            <a:pPr indent="0" lvl="0" marL="0" rtl="0" algn="l">
              <a:lnSpc>
                <a:spcPct val="115000"/>
              </a:lnSpc>
              <a:spcBef>
                <a:spcPts val="0"/>
              </a:spcBef>
              <a:spcAft>
                <a:spcPts val="0"/>
              </a:spcAft>
              <a:buNone/>
            </a:pPr>
            <a:r>
              <a:rPr lang="en" sz="1800">
                <a:solidFill>
                  <a:srgbClr val="7B98B6"/>
                </a:solidFill>
                <a:latin typeface="Avenir"/>
                <a:ea typeface="Avenir"/>
                <a:cs typeface="Avenir"/>
                <a:sym typeface="Avenir"/>
              </a:rPr>
              <a:t>Marketing Hub helps you attract and engage new customers by creating relevant, personal marketing.</a:t>
            </a:r>
            <a:endParaRPr sz="1800">
              <a:solidFill>
                <a:srgbClr val="7B98B6"/>
              </a:solidFill>
              <a:latin typeface="Avenir"/>
              <a:ea typeface="Avenir"/>
              <a:cs typeface="Avenir"/>
              <a:sym typeface="Avenir"/>
            </a:endParaRPr>
          </a:p>
        </p:txBody>
      </p:sp>
      <p:pic>
        <p:nvPicPr>
          <p:cNvPr id="177" name="Google Shape;177;p31"/>
          <p:cNvPicPr preferRelativeResize="0"/>
          <p:nvPr/>
        </p:nvPicPr>
        <p:blipFill>
          <a:blip r:embed="rId3">
            <a:alphaModFix/>
          </a:blip>
          <a:stretch>
            <a:fillRect/>
          </a:stretch>
        </p:blipFill>
        <p:spPr>
          <a:xfrm>
            <a:off x="1069025" y="631888"/>
            <a:ext cx="1363524" cy="1363524"/>
          </a:xfrm>
          <a:prstGeom prst="rect">
            <a:avLst/>
          </a:prstGeom>
          <a:noFill/>
          <a:ln>
            <a:noFill/>
          </a:ln>
        </p:spPr>
      </p:pic>
      <p:sp>
        <p:nvSpPr>
          <p:cNvPr id="178" name="Google Shape;178;p31"/>
          <p:cNvSpPr txBox="1"/>
          <p:nvPr/>
        </p:nvSpPr>
        <p:spPr>
          <a:xfrm>
            <a:off x="3610854" y="2537650"/>
            <a:ext cx="1807200" cy="300600"/>
          </a:xfrm>
          <a:prstGeom prst="rect">
            <a:avLst/>
          </a:prstGeom>
          <a:solidFill>
            <a:srgbClr val="FFA24B"/>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Avenir"/>
                <a:ea typeface="Avenir"/>
                <a:cs typeface="Avenir"/>
                <a:sym typeface="Avenir"/>
              </a:rPr>
              <a:t>Professional</a:t>
            </a:r>
            <a:endParaRPr>
              <a:solidFill>
                <a:srgbClr val="FFFFFF"/>
              </a:solidFill>
              <a:latin typeface="Avenir"/>
              <a:ea typeface="Avenir"/>
              <a:cs typeface="Avenir"/>
              <a:sym typeface="Avenir"/>
            </a:endParaRPr>
          </a:p>
        </p:txBody>
      </p:sp>
      <p:sp>
        <p:nvSpPr>
          <p:cNvPr id="179" name="Google Shape;179;p31"/>
          <p:cNvSpPr txBox="1"/>
          <p:nvPr/>
        </p:nvSpPr>
        <p:spPr>
          <a:xfrm>
            <a:off x="6179563" y="2537650"/>
            <a:ext cx="1807200" cy="300600"/>
          </a:xfrm>
          <a:prstGeom prst="rect">
            <a:avLst/>
          </a:prstGeom>
          <a:solidFill>
            <a:srgbClr val="FFA24B"/>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Avenir"/>
                <a:ea typeface="Avenir"/>
                <a:cs typeface="Avenir"/>
                <a:sym typeface="Avenir"/>
              </a:rPr>
              <a:t>Enterprise</a:t>
            </a:r>
            <a:endParaRPr>
              <a:solidFill>
                <a:srgbClr val="FFFFFF"/>
              </a:solidFill>
              <a:latin typeface="Avenir"/>
              <a:ea typeface="Avenir"/>
              <a:cs typeface="Avenir"/>
              <a:sym typeface="Avenir"/>
            </a:endParaRPr>
          </a:p>
        </p:txBody>
      </p:sp>
      <p:cxnSp>
        <p:nvCxnSpPr>
          <p:cNvPr id="180" name="Google Shape;180;p31"/>
          <p:cNvCxnSpPr/>
          <p:nvPr/>
        </p:nvCxnSpPr>
        <p:spPr>
          <a:xfrm>
            <a:off x="482525" y="2140050"/>
            <a:ext cx="8182500" cy="0"/>
          </a:xfrm>
          <a:prstGeom prst="straightConnector1">
            <a:avLst/>
          </a:prstGeom>
          <a:noFill/>
          <a:ln cap="flat" cmpd="sng" w="9525">
            <a:solidFill>
              <a:srgbClr val="7B98B6"/>
            </a:solidFill>
            <a:prstDash val="solid"/>
            <a:round/>
            <a:headEnd len="med" w="med" type="none"/>
            <a:tailEnd len="med" w="med" type="none"/>
          </a:ln>
        </p:spPr>
      </p:cxnSp>
      <p:sp>
        <p:nvSpPr>
          <p:cNvPr id="181" name="Google Shape;181;p31"/>
          <p:cNvSpPr txBox="1"/>
          <p:nvPr/>
        </p:nvSpPr>
        <p:spPr>
          <a:xfrm>
            <a:off x="3416443" y="2993000"/>
            <a:ext cx="2196000" cy="1774500"/>
          </a:xfrm>
          <a:prstGeom prst="rect">
            <a:avLst/>
          </a:prstGeom>
          <a:noFill/>
          <a:ln>
            <a:noFill/>
          </a:ln>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i="1" lang="en" sz="1100">
                <a:solidFill>
                  <a:srgbClr val="7B98B6"/>
                </a:solidFill>
                <a:latin typeface="Avenir"/>
                <a:ea typeface="Avenir"/>
                <a:cs typeface="Avenir"/>
                <a:sym typeface="Avenir"/>
              </a:rPr>
              <a:t>Everything in Starter, plus:</a:t>
            </a:r>
            <a:endParaRPr i="1" sz="11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Marketing Automation</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Attribution Reporting</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Smart Content</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User Roles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A/B testing</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t/>
            </a:r>
            <a:endParaRPr sz="1200">
              <a:solidFill>
                <a:srgbClr val="7B98B6"/>
              </a:solidFill>
              <a:latin typeface="Avenir"/>
              <a:ea typeface="Avenir"/>
              <a:cs typeface="Avenir"/>
              <a:sym typeface="Avenir"/>
            </a:endParaRPr>
          </a:p>
        </p:txBody>
      </p:sp>
      <p:sp>
        <p:nvSpPr>
          <p:cNvPr id="182" name="Google Shape;182;p31"/>
          <p:cNvSpPr txBox="1"/>
          <p:nvPr/>
        </p:nvSpPr>
        <p:spPr>
          <a:xfrm>
            <a:off x="5920375" y="2993000"/>
            <a:ext cx="2325600" cy="1774500"/>
          </a:xfrm>
          <a:prstGeom prst="rect">
            <a:avLst/>
          </a:prstGeom>
          <a:noFill/>
          <a:ln>
            <a:noFill/>
          </a:ln>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i="1" lang="en" sz="1100">
                <a:solidFill>
                  <a:srgbClr val="7B98B6"/>
                </a:solidFill>
                <a:latin typeface="Avenir"/>
                <a:ea typeface="Avenir"/>
                <a:cs typeface="Avenir"/>
                <a:sym typeface="Avenir"/>
              </a:rPr>
              <a:t>Everything in Professional, plus:</a:t>
            </a:r>
            <a:endParaRPr i="1" sz="11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Advanced Team Management</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Personalization</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Predictive Lead Scoring</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Advanced Reporting</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Custom Event Triggers</a:t>
            </a:r>
            <a:endParaRPr sz="1200">
              <a:solidFill>
                <a:srgbClr val="7B98B6"/>
              </a:solidFill>
              <a:latin typeface="Avenir"/>
              <a:ea typeface="Avenir"/>
              <a:cs typeface="Avenir"/>
              <a:sym typeface="Avenir"/>
            </a:endParaRPr>
          </a:p>
        </p:txBody>
      </p:sp>
      <p:sp>
        <p:nvSpPr>
          <p:cNvPr id="183" name="Google Shape;183;p31"/>
          <p:cNvSpPr txBox="1"/>
          <p:nvPr/>
        </p:nvSpPr>
        <p:spPr>
          <a:xfrm>
            <a:off x="1106913" y="2537650"/>
            <a:ext cx="1807200" cy="300600"/>
          </a:xfrm>
          <a:prstGeom prst="rect">
            <a:avLst/>
          </a:prstGeom>
          <a:solidFill>
            <a:srgbClr val="FFA24B"/>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Avenir"/>
                <a:ea typeface="Avenir"/>
                <a:cs typeface="Avenir"/>
                <a:sym typeface="Avenir"/>
              </a:rPr>
              <a:t>Starter</a:t>
            </a:r>
            <a:endParaRPr>
              <a:solidFill>
                <a:srgbClr val="FFFFFF"/>
              </a:solidFill>
              <a:latin typeface="Avenir"/>
              <a:ea typeface="Avenir"/>
              <a:cs typeface="Avenir"/>
              <a:sym typeface="Avenir"/>
            </a:endParaRPr>
          </a:p>
        </p:txBody>
      </p:sp>
      <p:sp>
        <p:nvSpPr>
          <p:cNvPr id="184" name="Google Shape;184;p31"/>
          <p:cNvSpPr txBox="1"/>
          <p:nvPr/>
        </p:nvSpPr>
        <p:spPr>
          <a:xfrm>
            <a:off x="912513" y="2993000"/>
            <a:ext cx="2196000" cy="1518600"/>
          </a:xfrm>
          <a:prstGeom prst="rect">
            <a:avLst/>
          </a:prstGeom>
          <a:noFill/>
          <a:ln>
            <a:noFill/>
          </a:ln>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Conversion Tools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Facebook Lead Ads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Basic Analytics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t/>
            </a:r>
            <a:endParaRPr sz="1200">
              <a:solidFill>
                <a:srgbClr val="7B98B6"/>
              </a:solidFill>
              <a:latin typeface="Avenir"/>
              <a:ea typeface="Avenir"/>
              <a:cs typeface="Avenir"/>
              <a:sym typeface="Aveni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 name="Shape 188"/>
        <p:cNvGrpSpPr/>
        <p:nvPr/>
      </p:nvGrpSpPr>
      <p:grpSpPr>
        <a:xfrm>
          <a:off x="0" y="0"/>
          <a:ext cx="0" cy="0"/>
          <a:chOff x="0" y="0"/>
          <a:chExt cx="0" cy="0"/>
        </a:xfrm>
      </p:grpSpPr>
      <p:sp>
        <p:nvSpPr>
          <p:cNvPr id="189" name="Google Shape;189;p32"/>
          <p:cNvSpPr txBox="1"/>
          <p:nvPr/>
        </p:nvSpPr>
        <p:spPr>
          <a:xfrm>
            <a:off x="424325" y="128670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Conversion Tools</a:t>
            </a:r>
            <a:endParaRPr sz="2400">
              <a:solidFill>
                <a:srgbClr val="FFA24B"/>
              </a:solidFill>
              <a:latin typeface="Avenir"/>
              <a:ea typeface="Avenir"/>
              <a:cs typeface="Avenir"/>
              <a:sym typeface="Avenir"/>
            </a:endParaRPr>
          </a:p>
        </p:txBody>
      </p:sp>
      <p:sp>
        <p:nvSpPr>
          <p:cNvPr id="190" name="Google Shape;190;p32"/>
          <p:cNvSpPr txBox="1"/>
          <p:nvPr/>
        </p:nvSpPr>
        <p:spPr>
          <a:xfrm>
            <a:off x="439725" y="1887388"/>
            <a:ext cx="3995400" cy="2063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Capture leads through your website with landing  pages that are optimized for your brand, easy to customize and track.</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chemeClr val="dk1"/>
              </a:buClr>
              <a:buSzPts val="1100"/>
              <a:buFont typeface="Arial"/>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Convert your visitors into leads with professional call-to-action buttons, forms, and optimized pop-ups that you can add to your website in minutes.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rgbClr val="000000"/>
              </a:buClr>
              <a:buSzPts val="1100"/>
              <a:buFont typeface="Arial"/>
              <a:buNone/>
            </a:pPr>
            <a:r>
              <a:t/>
            </a:r>
            <a:endParaRPr sz="1300">
              <a:solidFill>
                <a:schemeClr val="dk2"/>
              </a:solidFill>
              <a:latin typeface="Avenir"/>
              <a:ea typeface="Avenir"/>
              <a:cs typeface="Avenir"/>
              <a:sym typeface="Avenir"/>
            </a:endParaRPr>
          </a:p>
        </p:txBody>
      </p:sp>
      <p:sp>
        <p:nvSpPr>
          <p:cNvPr id="191" name="Google Shape;191;p32"/>
          <p:cNvSpPr txBox="1"/>
          <p:nvPr/>
        </p:nvSpPr>
        <p:spPr>
          <a:xfrm>
            <a:off x="439725" y="11927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Starter:</a:t>
            </a:r>
            <a:endParaRPr sz="1100">
              <a:solidFill>
                <a:schemeClr val="accent3"/>
              </a:solidFill>
              <a:latin typeface="Avenir"/>
              <a:ea typeface="Avenir"/>
              <a:cs typeface="Avenir"/>
              <a:sym typeface="Avenir"/>
            </a:endParaRPr>
          </a:p>
        </p:txBody>
      </p:sp>
      <p:cxnSp>
        <p:nvCxnSpPr>
          <p:cNvPr id="192" name="Google Shape;192;p32"/>
          <p:cNvCxnSpPr/>
          <p:nvPr/>
        </p:nvCxnSpPr>
        <p:spPr>
          <a:xfrm>
            <a:off x="492800" y="183603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193" name="Google Shape;193;p32"/>
          <p:cNvPicPr preferRelativeResize="0"/>
          <p:nvPr/>
        </p:nvPicPr>
        <p:blipFill rotWithShape="1">
          <a:blip r:embed="rId3">
            <a:alphaModFix/>
          </a:blip>
          <a:srcRect b="0" l="0" r="34597" t="0"/>
          <a:stretch/>
        </p:blipFill>
        <p:spPr>
          <a:xfrm>
            <a:off x="4546325" y="373650"/>
            <a:ext cx="4597674" cy="4396201"/>
          </a:xfrm>
          <a:prstGeom prst="rect">
            <a:avLst/>
          </a:prstGeom>
          <a:noFill/>
          <a:ln>
            <a:noFill/>
          </a:ln>
          <a:effectLst>
            <a:outerShdw blurRad="300038" rotWithShape="0" algn="bl" dir="7200000" dist="114300">
              <a:srgbClr val="000000">
                <a:alpha val="47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sp>
        <p:nvSpPr>
          <p:cNvPr id="198" name="Google Shape;198;p33"/>
          <p:cNvSpPr txBox="1"/>
          <p:nvPr/>
        </p:nvSpPr>
        <p:spPr>
          <a:xfrm>
            <a:off x="424325" y="164730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Email Marketing</a:t>
            </a:r>
            <a:endParaRPr sz="2400">
              <a:solidFill>
                <a:srgbClr val="FFA24B"/>
              </a:solidFill>
              <a:latin typeface="Avenir"/>
              <a:ea typeface="Avenir"/>
              <a:cs typeface="Avenir"/>
              <a:sym typeface="Avenir"/>
            </a:endParaRPr>
          </a:p>
        </p:txBody>
      </p:sp>
      <p:sp>
        <p:nvSpPr>
          <p:cNvPr id="199" name="Google Shape;199;p33"/>
          <p:cNvSpPr txBox="1"/>
          <p:nvPr/>
        </p:nvSpPr>
        <p:spPr>
          <a:xfrm>
            <a:off x="439725" y="2248001"/>
            <a:ext cx="3995400" cy="1342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Send beautiful, personalized emails that your prospects  will look forward to receiving and measure which messages  are most effective. </a:t>
            </a:r>
            <a:br>
              <a:rPr lang="en" sz="1300">
                <a:solidFill>
                  <a:schemeClr val="dk2"/>
                </a:solidFill>
                <a:latin typeface="Avenir"/>
                <a:ea typeface="Avenir"/>
                <a:cs typeface="Avenir"/>
                <a:sym typeface="Avenir"/>
              </a:rPr>
            </a:br>
            <a:r>
              <a:rPr lang="en" sz="1300">
                <a:solidFill>
                  <a:schemeClr val="dk2"/>
                </a:solidFill>
                <a:latin typeface="Avenir"/>
                <a:ea typeface="Avenir"/>
                <a:cs typeface="Avenir"/>
                <a:sym typeface="Avenir"/>
              </a:rPr>
              <a:t>Count on un-matched deliverability  and best-in-class email analytics.</a:t>
            </a:r>
            <a:endParaRPr sz="1300">
              <a:solidFill>
                <a:schemeClr val="dk2"/>
              </a:solidFill>
              <a:latin typeface="Avenir"/>
              <a:ea typeface="Avenir"/>
              <a:cs typeface="Avenir"/>
              <a:sym typeface="Avenir"/>
            </a:endParaRPr>
          </a:p>
        </p:txBody>
      </p:sp>
      <p:sp>
        <p:nvSpPr>
          <p:cNvPr id="200" name="Google Shape;200;p33"/>
          <p:cNvSpPr txBox="1"/>
          <p:nvPr/>
        </p:nvSpPr>
        <p:spPr>
          <a:xfrm>
            <a:off x="439725" y="15533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Starter:</a:t>
            </a:r>
            <a:endParaRPr sz="1100">
              <a:solidFill>
                <a:schemeClr val="accent3"/>
              </a:solidFill>
              <a:latin typeface="Avenir"/>
              <a:ea typeface="Avenir"/>
              <a:cs typeface="Avenir"/>
              <a:sym typeface="Avenir"/>
            </a:endParaRPr>
          </a:p>
        </p:txBody>
      </p:sp>
      <p:cxnSp>
        <p:nvCxnSpPr>
          <p:cNvPr id="201" name="Google Shape;201;p33"/>
          <p:cNvCxnSpPr/>
          <p:nvPr/>
        </p:nvCxnSpPr>
        <p:spPr>
          <a:xfrm>
            <a:off x="492800" y="219663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202" name="Google Shape;202;p33"/>
          <p:cNvPicPr preferRelativeResize="0"/>
          <p:nvPr/>
        </p:nvPicPr>
        <p:blipFill rotWithShape="1">
          <a:blip r:embed="rId3">
            <a:alphaModFix/>
          </a:blip>
          <a:srcRect b="0" l="0" r="24288" t="0"/>
          <a:stretch/>
        </p:blipFill>
        <p:spPr>
          <a:xfrm>
            <a:off x="4390075" y="325475"/>
            <a:ext cx="4753925" cy="4479200"/>
          </a:xfrm>
          <a:prstGeom prst="rect">
            <a:avLst/>
          </a:prstGeom>
          <a:noFill/>
          <a:ln>
            <a:noFill/>
          </a:ln>
          <a:effectLst>
            <a:outerShdw blurRad="414338" rotWithShape="0" algn="bl" dir="6420000" dist="133350">
              <a:srgbClr val="000000">
                <a:alpha val="42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6" name="Shape 206"/>
        <p:cNvGrpSpPr/>
        <p:nvPr/>
      </p:nvGrpSpPr>
      <p:grpSpPr>
        <a:xfrm>
          <a:off x="0" y="0"/>
          <a:ext cx="0" cy="0"/>
          <a:chOff x="0" y="0"/>
          <a:chExt cx="0" cy="0"/>
        </a:xfrm>
      </p:grpSpPr>
      <p:sp>
        <p:nvSpPr>
          <p:cNvPr id="207" name="Google Shape;207;p34"/>
          <p:cNvSpPr txBox="1"/>
          <p:nvPr/>
        </p:nvSpPr>
        <p:spPr>
          <a:xfrm>
            <a:off x="424325" y="17794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SEO + Content Strategy</a:t>
            </a:r>
            <a:endParaRPr sz="2400">
              <a:solidFill>
                <a:srgbClr val="FFA24B"/>
              </a:solidFill>
              <a:latin typeface="Avenir"/>
              <a:ea typeface="Avenir"/>
              <a:cs typeface="Avenir"/>
              <a:sym typeface="Avenir"/>
            </a:endParaRPr>
          </a:p>
        </p:txBody>
      </p:sp>
      <p:sp>
        <p:nvSpPr>
          <p:cNvPr id="208" name="Google Shape;208;p34"/>
          <p:cNvSpPr txBox="1"/>
          <p:nvPr/>
        </p:nvSpPr>
        <p:spPr>
          <a:xfrm>
            <a:off x="439725" y="2380138"/>
            <a:ext cx="3995400" cy="1077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SEO has changed. Generate more qualified traffic and grow your influence with tools that help you plan and execute a content strategy built for the way modern search engines work.</a:t>
            </a:r>
            <a:endParaRPr sz="1300">
              <a:solidFill>
                <a:schemeClr val="dk2"/>
              </a:solidFill>
              <a:latin typeface="Avenir"/>
              <a:ea typeface="Avenir"/>
              <a:cs typeface="Avenir"/>
              <a:sym typeface="Avenir"/>
            </a:endParaRPr>
          </a:p>
        </p:txBody>
      </p:sp>
      <p:sp>
        <p:nvSpPr>
          <p:cNvPr id="209" name="Google Shape;209;p34"/>
          <p:cNvSpPr txBox="1"/>
          <p:nvPr/>
        </p:nvSpPr>
        <p:spPr>
          <a:xfrm>
            <a:off x="439725" y="16854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Professional:</a:t>
            </a:r>
            <a:endParaRPr sz="1100">
              <a:solidFill>
                <a:schemeClr val="accent3"/>
              </a:solidFill>
              <a:latin typeface="Avenir"/>
              <a:ea typeface="Avenir"/>
              <a:cs typeface="Avenir"/>
              <a:sym typeface="Avenir"/>
            </a:endParaRPr>
          </a:p>
        </p:txBody>
      </p:sp>
      <p:cxnSp>
        <p:nvCxnSpPr>
          <p:cNvPr id="210" name="Google Shape;210;p34"/>
          <p:cNvCxnSpPr/>
          <p:nvPr/>
        </p:nvCxnSpPr>
        <p:spPr>
          <a:xfrm>
            <a:off x="492800" y="23287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211" name="Google Shape;211;p34"/>
          <p:cNvPicPr preferRelativeResize="0"/>
          <p:nvPr/>
        </p:nvPicPr>
        <p:blipFill>
          <a:blip r:embed="rId3">
            <a:alphaModFix/>
          </a:blip>
          <a:stretch>
            <a:fillRect/>
          </a:stretch>
        </p:blipFill>
        <p:spPr>
          <a:xfrm>
            <a:off x="4435134" y="301025"/>
            <a:ext cx="9337843" cy="4541474"/>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sp>
        <p:nvSpPr>
          <p:cNvPr id="216" name="Google Shape;216;p35"/>
          <p:cNvSpPr txBox="1"/>
          <p:nvPr/>
        </p:nvSpPr>
        <p:spPr>
          <a:xfrm>
            <a:off x="424325" y="18760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Blogging Tools</a:t>
            </a:r>
            <a:endParaRPr sz="2400">
              <a:solidFill>
                <a:srgbClr val="FFA24B"/>
              </a:solidFill>
              <a:latin typeface="Avenir"/>
              <a:ea typeface="Avenir"/>
              <a:cs typeface="Avenir"/>
              <a:sym typeface="Avenir"/>
            </a:endParaRPr>
          </a:p>
        </p:txBody>
      </p:sp>
      <p:sp>
        <p:nvSpPr>
          <p:cNvPr id="217" name="Google Shape;217;p35"/>
          <p:cNvSpPr txBox="1"/>
          <p:nvPr/>
        </p:nvSpPr>
        <p:spPr>
          <a:xfrm>
            <a:off x="439725" y="2476743"/>
            <a:ext cx="3995400" cy="884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HubSpot’s blog makes it easy to create and optimize content with recommendations  and measure which articles are having an impact.</a:t>
            </a:r>
            <a:endParaRPr sz="1300">
              <a:solidFill>
                <a:schemeClr val="dk2"/>
              </a:solidFill>
              <a:latin typeface="Avenir"/>
              <a:ea typeface="Avenir"/>
              <a:cs typeface="Avenir"/>
              <a:sym typeface="Avenir"/>
            </a:endParaRPr>
          </a:p>
        </p:txBody>
      </p:sp>
      <p:sp>
        <p:nvSpPr>
          <p:cNvPr id="218" name="Google Shape;218;p35"/>
          <p:cNvSpPr txBox="1"/>
          <p:nvPr/>
        </p:nvSpPr>
        <p:spPr>
          <a:xfrm>
            <a:off x="439725" y="17820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Professional:</a:t>
            </a:r>
            <a:endParaRPr sz="1100">
              <a:solidFill>
                <a:schemeClr val="accent3"/>
              </a:solidFill>
              <a:latin typeface="Avenir"/>
              <a:ea typeface="Avenir"/>
              <a:cs typeface="Avenir"/>
              <a:sym typeface="Avenir"/>
            </a:endParaRPr>
          </a:p>
        </p:txBody>
      </p:sp>
      <p:cxnSp>
        <p:nvCxnSpPr>
          <p:cNvPr id="219" name="Google Shape;219;p35"/>
          <p:cNvCxnSpPr/>
          <p:nvPr/>
        </p:nvCxnSpPr>
        <p:spPr>
          <a:xfrm>
            <a:off x="492800" y="24253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220" name="Google Shape;220;p35"/>
          <p:cNvPicPr preferRelativeResize="0"/>
          <p:nvPr/>
        </p:nvPicPr>
        <p:blipFill rotWithShape="1">
          <a:blip r:embed="rId3">
            <a:alphaModFix/>
          </a:blip>
          <a:srcRect b="0" l="0" r="38389" t="0"/>
          <a:stretch/>
        </p:blipFill>
        <p:spPr>
          <a:xfrm>
            <a:off x="4435125" y="295343"/>
            <a:ext cx="4708875" cy="4552819"/>
          </a:xfrm>
          <a:prstGeom prst="rect">
            <a:avLst/>
          </a:prstGeom>
          <a:noFill/>
          <a:ln>
            <a:noFill/>
          </a:ln>
          <a:effectLst>
            <a:outerShdw blurRad="457200" rotWithShape="0" algn="bl" dir="5040000" dist="133350">
              <a:srgbClr val="000000">
                <a:alpha val="54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 name="Shape 224"/>
        <p:cNvGrpSpPr/>
        <p:nvPr/>
      </p:nvGrpSpPr>
      <p:grpSpPr>
        <a:xfrm>
          <a:off x="0" y="0"/>
          <a:ext cx="0" cy="0"/>
          <a:chOff x="0" y="0"/>
          <a:chExt cx="0" cy="0"/>
        </a:xfrm>
      </p:grpSpPr>
      <p:sp>
        <p:nvSpPr>
          <p:cNvPr id="225" name="Google Shape;225;p36"/>
          <p:cNvSpPr txBox="1"/>
          <p:nvPr/>
        </p:nvSpPr>
        <p:spPr>
          <a:xfrm>
            <a:off x="424325" y="10342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Social Tools</a:t>
            </a:r>
            <a:endParaRPr sz="2400">
              <a:solidFill>
                <a:srgbClr val="FFA24B"/>
              </a:solidFill>
              <a:latin typeface="Avenir"/>
              <a:ea typeface="Avenir"/>
              <a:cs typeface="Avenir"/>
              <a:sym typeface="Avenir"/>
            </a:endParaRPr>
          </a:p>
        </p:txBody>
      </p:sp>
      <p:sp>
        <p:nvSpPr>
          <p:cNvPr id="226" name="Google Shape;226;p36"/>
          <p:cNvSpPr txBox="1"/>
          <p:nvPr/>
        </p:nvSpPr>
        <p:spPr>
          <a:xfrm>
            <a:off x="439725" y="1634953"/>
            <a:ext cx="3995400" cy="2568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300">
                <a:solidFill>
                  <a:schemeClr val="dk2"/>
                </a:solidFill>
                <a:latin typeface="Avenir"/>
                <a:ea typeface="Avenir"/>
                <a:cs typeface="Avenir"/>
                <a:sym typeface="Avenir"/>
              </a:rPr>
              <a:t>Link social interactions to real people in your database, so  you can see deep context and prioritize  conversations.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chemeClr val="dk1"/>
              </a:buClr>
              <a:buSzPts val="1100"/>
              <a:buFont typeface="Arial"/>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chemeClr val="dk1"/>
              </a:buClr>
              <a:buSzPts val="1100"/>
              <a:buFont typeface="Arial"/>
              <a:buNone/>
            </a:pPr>
            <a:r>
              <a:rPr lang="en" sz="1300">
                <a:solidFill>
                  <a:schemeClr val="dk2"/>
                </a:solidFill>
                <a:latin typeface="Avenir"/>
                <a:ea typeface="Avenir"/>
                <a:cs typeface="Avenir"/>
                <a:sym typeface="Avenir"/>
              </a:rPr>
              <a:t>See every interaction with your messages, and create custom  keyword monitoring streams for everyone on your team to  surface the interactions.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chemeClr val="dk1"/>
              </a:buClr>
              <a:buSzPts val="1100"/>
              <a:buFont typeface="Arial"/>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Never miss an opportunity to engage with </a:t>
            </a:r>
            <a:br>
              <a:rPr lang="en" sz="1300">
                <a:solidFill>
                  <a:schemeClr val="dk2"/>
                </a:solidFill>
                <a:latin typeface="Avenir"/>
                <a:ea typeface="Avenir"/>
                <a:cs typeface="Avenir"/>
                <a:sym typeface="Avenir"/>
              </a:rPr>
            </a:br>
            <a:r>
              <a:rPr lang="en" sz="1300">
                <a:solidFill>
                  <a:schemeClr val="dk2"/>
                </a:solidFill>
                <a:latin typeface="Avenir"/>
                <a:ea typeface="Avenir"/>
                <a:cs typeface="Avenir"/>
                <a:sym typeface="Avenir"/>
              </a:rPr>
              <a:t>followers or delight your customers.</a:t>
            </a:r>
            <a:endParaRPr sz="1300">
              <a:solidFill>
                <a:schemeClr val="dk2"/>
              </a:solidFill>
              <a:latin typeface="Avenir"/>
              <a:ea typeface="Avenir"/>
              <a:cs typeface="Avenir"/>
              <a:sym typeface="Avenir"/>
            </a:endParaRPr>
          </a:p>
        </p:txBody>
      </p:sp>
      <p:sp>
        <p:nvSpPr>
          <p:cNvPr id="227" name="Google Shape;227;p36"/>
          <p:cNvSpPr txBox="1"/>
          <p:nvPr/>
        </p:nvSpPr>
        <p:spPr>
          <a:xfrm>
            <a:off x="439725" y="9402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Professional:</a:t>
            </a:r>
            <a:endParaRPr sz="1100">
              <a:solidFill>
                <a:schemeClr val="accent3"/>
              </a:solidFill>
              <a:latin typeface="Avenir"/>
              <a:ea typeface="Avenir"/>
              <a:cs typeface="Avenir"/>
              <a:sym typeface="Avenir"/>
            </a:endParaRPr>
          </a:p>
        </p:txBody>
      </p:sp>
      <p:cxnSp>
        <p:nvCxnSpPr>
          <p:cNvPr id="228" name="Google Shape;228;p36"/>
          <p:cNvCxnSpPr/>
          <p:nvPr/>
        </p:nvCxnSpPr>
        <p:spPr>
          <a:xfrm>
            <a:off x="492800" y="15835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229" name="Google Shape;229;p36"/>
          <p:cNvPicPr preferRelativeResize="0"/>
          <p:nvPr/>
        </p:nvPicPr>
        <p:blipFill rotWithShape="1">
          <a:blip r:embed="rId3">
            <a:alphaModFix/>
          </a:blip>
          <a:srcRect b="0" l="0" r="40828" t="0"/>
          <a:stretch/>
        </p:blipFill>
        <p:spPr>
          <a:xfrm>
            <a:off x="4546325" y="337543"/>
            <a:ext cx="4597675" cy="4468420"/>
          </a:xfrm>
          <a:prstGeom prst="rect">
            <a:avLst/>
          </a:prstGeom>
          <a:noFill/>
          <a:ln>
            <a:noFill/>
          </a:ln>
          <a:effectLst>
            <a:outerShdw blurRad="300038" rotWithShape="0" algn="bl" dir="5280000" dist="114300">
              <a:srgbClr val="000000">
                <a:alpha val="47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Google Shape;234;p37"/>
          <p:cNvSpPr txBox="1"/>
          <p:nvPr/>
        </p:nvSpPr>
        <p:spPr>
          <a:xfrm>
            <a:off x="424325" y="167190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Marketing Automation</a:t>
            </a:r>
            <a:endParaRPr sz="2400">
              <a:solidFill>
                <a:srgbClr val="FFA24B"/>
              </a:solidFill>
              <a:latin typeface="Avenir"/>
              <a:ea typeface="Avenir"/>
              <a:cs typeface="Avenir"/>
              <a:sym typeface="Avenir"/>
            </a:endParaRPr>
          </a:p>
        </p:txBody>
      </p:sp>
      <p:sp>
        <p:nvSpPr>
          <p:cNvPr id="235" name="Google Shape;235;p37"/>
          <p:cNvSpPr txBox="1"/>
          <p:nvPr/>
        </p:nvSpPr>
        <p:spPr>
          <a:xfrm>
            <a:off x="439725" y="2272600"/>
            <a:ext cx="3995400" cy="1293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Trigger email campaigns based on any criteria you choose including form submissions, site revisits, video views, and other triggers. Rotate leads to your sales team. Create deals, tasks, and trigger notifications to automate your team’s workflow.</a:t>
            </a:r>
            <a:endParaRPr sz="1300">
              <a:solidFill>
                <a:schemeClr val="dk2"/>
              </a:solidFill>
              <a:latin typeface="Avenir"/>
              <a:ea typeface="Avenir"/>
              <a:cs typeface="Avenir"/>
              <a:sym typeface="Avenir"/>
            </a:endParaRPr>
          </a:p>
        </p:txBody>
      </p:sp>
      <p:sp>
        <p:nvSpPr>
          <p:cNvPr id="236" name="Google Shape;236;p37"/>
          <p:cNvSpPr txBox="1"/>
          <p:nvPr/>
        </p:nvSpPr>
        <p:spPr>
          <a:xfrm>
            <a:off x="439725" y="15779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Professional:</a:t>
            </a:r>
            <a:endParaRPr sz="1100">
              <a:solidFill>
                <a:schemeClr val="accent3"/>
              </a:solidFill>
              <a:latin typeface="Avenir"/>
              <a:ea typeface="Avenir"/>
              <a:cs typeface="Avenir"/>
              <a:sym typeface="Avenir"/>
            </a:endParaRPr>
          </a:p>
        </p:txBody>
      </p:sp>
      <p:cxnSp>
        <p:nvCxnSpPr>
          <p:cNvPr id="237" name="Google Shape;237;p37"/>
          <p:cNvCxnSpPr/>
          <p:nvPr/>
        </p:nvCxnSpPr>
        <p:spPr>
          <a:xfrm>
            <a:off x="492800" y="222123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238" name="Google Shape;238;p37"/>
          <p:cNvPicPr preferRelativeResize="0"/>
          <p:nvPr/>
        </p:nvPicPr>
        <p:blipFill rotWithShape="1">
          <a:blip r:embed="rId3">
            <a:alphaModFix/>
          </a:blip>
          <a:srcRect b="0" l="0" r="30910" t="0"/>
          <a:stretch/>
        </p:blipFill>
        <p:spPr>
          <a:xfrm>
            <a:off x="4646275" y="341550"/>
            <a:ext cx="4497725" cy="4460375"/>
          </a:xfrm>
          <a:prstGeom prst="rect">
            <a:avLst/>
          </a:prstGeom>
          <a:noFill/>
          <a:ln>
            <a:noFill/>
          </a:ln>
          <a:effectLst>
            <a:outerShdw blurRad="414338" rotWithShape="0" algn="bl" dir="4920000" dist="152400">
              <a:srgbClr val="000000">
                <a:alpha val="50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sp>
        <p:nvSpPr>
          <p:cNvPr id="243" name="Google Shape;243;p38"/>
          <p:cNvSpPr txBox="1"/>
          <p:nvPr/>
        </p:nvSpPr>
        <p:spPr>
          <a:xfrm>
            <a:off x="424325" y="17917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Granular Segmentation</a:t>
            </a:r>
            <a:endParaRPr sz="2400">
              <a:solidFill>
                <a:srgbClr val="FFA24B"/>
              </a:solidFill>
              <a:latin typeface="Avenir"/>
              <a:ea typeface="Avenir"/>
              <a:cs typeface="Avenir"/>
              <a:sym typeface="Avenir"/>
            </a:endParaRPr>
          </a:p>
        </p:txBody>
      </p:sp>
      <p:sp>
        <p:nvSpPr>
          <p:cNvPr id="244" name="Google Shape;244;p38"/>
          <p:cNvSpPr txBox="1"/>
          <p:nvPr/>
        </p:nvSpPr>
        <p:spPr>
          <a:xfrm>
            <a:off x="439725" y="2392450"/>
            <a:ext cx="3995400" cy="1053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Segment leads based on their contact information and online behavior. Use these hyper-targeted lists  to send emails, personalize website content, and power  marketing automation.</a:t>
            </a:r>
            <a:endParaRPr sz="1300">
              <a:solidFill>
                <a:schemeClr val="dk2"/>
              </a:solidFill>
              <a:latin typeface="Avenir"/>
              <a:ea typeface="Avenir"/>
              <a:cs typeface="Avenir"/>
              <a:sym typeface="Avenir"/>
            </a:endParaRPr>
          </a:p>
        </p:txBody>
      </p:sp>
      <p:sp>
        <p:nvSpPr>
          <p:cNvPr id="245" name="Google Shape;245;p38"/>
          <p:cNvSpPr txBox="1"/>
          <p:nvPr/>
        </p:nvSpPr>
        <p:spPr>
          <a:xfrm>
            <a:off x="439725" y="16977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Professional:</a:t>
            </a:r>
            <a:endParaRPr sz="1100">
              <a:solidFill>
                <a:schemeClr val="accent3"/>
              </a:solidFill>
              <a:latin typeface="Avenir"/>
              <a:ea typeface="Avenir"/>
              <a:cs typeface="Avenir"/>
              <a:sym typeface="Avenir"/>
            </a:endParaRPr>
          </a:p>
        </p:txBody>
      </p:sp>
      <p:cxnSp>
        <p:nvCxnSpPr>
          <p:cNvPr id="246" name="Google Shape;246;p38"/>
          <p:cNvCxnSpPr/>
          <p:nvPr/>
        </p:nvCxnSpPr>
        <p:spPr>
          <a:xfrm>
            <a:off x="492800" y="23410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247" name="Google Shape;247;p38"/>
          <p:cNvPicPr preferRelativeResize="0"/>
          <p:nvPr/>
        </p:nvPicPr>
        <p:blipFill rotWithShape="1">
          <a:blip r:embed="rId3">
            <a:alphaModFix/>
          </a:blip>
          <a:srcRect b="28364" l="0" r="0" t="8038"/>
          <a:stretch/>
        </p:blipFill>
        <p:spPr>
          <a:xfrm>
            <a:off x="4635475" y="401713"/>
            <a:ext cx="4508525" cy="4340074"/>
          </a:xfrm>
          <a:prstGeom prst="rect">
            <a:avLst/>
          </a:prstGeom>
          <a:noFill/>
          <a:ln>
            <a:noFill/>
          </a:ln>
          <a:effectLst>
            <a:outerShdw blurRad="314325" rotWithShape="0" algn="bl" dir="4260000" dist="95250">
              <a:srgbClr val="000000">
                <a:alpha val="50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 name="Shape 71"/>
        <p:cNvGrpSpPr/>
        <p:nvPr/>
      </p:nvGrpSpPr>
      <p:grpSpPr>
        <a:xfrm>
          <a:off x="0" y="0"/>
          <a:ext cx="0" cy="0"/>
          <a:chOff x="0" y="0"/>
          <a:chExt cx="0" cy="0"/>
        </a:xfrm>
      </p:grpSpPr>
      <p:sp>
        <p:nvSpPr>
          <p:cNvPr id="72" name="Google Shape;72;p21"/>
          <p:cNvSpPr/>
          <p:nvPr/>
        </p:nvSpPr>
        <p:spPr>
          <a:xfrm>
            <a:off x="384000" y="3692575"/>
            <a:ext cx="8376000" cy="1104900"/>
          </a:xfrm>
          <a:prstGeom prst="roundRect">
            <a:avLst>
              <a:gd fmla="val 4673" name="adj"/>
            </a:avLst>
          </a:prstGeom>
          <a:solidFill>
            <a:srgbClr val="EEEEEE">
              <a:alpha val="23460"/>
            </a:srgbClr>
          </a:solidFill>
          <a:ln cap="flat" cmpd="sng" w="9525">
            <a:solidFill>
              <a:srgbClr val="F3F3F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21"/>
          <p:cNvSpPr/>
          <p:nvPr/>
        </p:nvSpPr>
        <p:spPr>
          <a:xfrm>
            <a:off x="6121050" y="1368864"/>
            <a:ext cx="2638800" cy="2118600"/>
          </a:xfrm>
          <a:prstGeom prst="roundRect">
            <a:avLst>
              <a:gd fmla="val 4673" name="adj"/>
            </a:avLst>
          </a:prstGeom>
          <a:solidFill>
            <a:srgbClr val="EEEEEE">
              <a:alpha val="23460"/>
            </a:srgbClr>
          </a:solidFill>
          <a:ln cap="flat" cmpd="sng" w="9525">
            <a:solidFill>
              <a:srgbClr val="F3F3F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21"/>
          <p:cNvSpPr/>
          <p:nvPr/>
        </p:nvSpPr>
        <p:spPr>
          <a:xfrm>
            <a:off x="3229875" y="1356250"/>
            <a:ext cx="2638800" cy="2118600"/>
          </a:xfrm>
          <a:prstGeom prst="roundRect">
            <a:avLst>
              <a:gd fmla="val 4673" name="adj"/>
            </a:avLst>
          </a:prstGeom>
          <a:solidFill>
            <a:srgbClr val="EEEEEE">
              <a:alpha val="23460"/>
            </a:srgbClr>
          </a:solidFill>
          <a:ln cap="flat" cmpd="sng" w="9525">
            <a:solidFill>
              <a:srgbClr val="F3F3F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21"/>
          <p:cNvSpPr/>
          <p:nvPr/>
        </p:nvSpPr>
        <p:spPr>
          <a:xfrm>
            <a:off x="384000" y="1378943"/>
            <a:ext cx="2638800" cy="2118600"/>
          </a:xfrm>
          <a:prstGeom prst="roundRect">
            <a:avLst>
              <a:gd fmla="val 4673" name="adj"/>
            </a:avLst>
          </a:prstGeom>
          <a:solidFill>
            <a:srgbClr val="EEEEEE">
              <a:alpha val="23460"/>
            </a:srgbClr>
          </a:solidFill>
          <a:ln cap="flat" cmpd="sng" w="9525">
            <a:solidFill>
              <a:srgbClr val="F3F3F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6" name="Google Shape;76;p21"/>
          <p:cNvPicPr preferRelativeResize="0"/>
          <p:nvPr/>
        </p:nvPicPr>
        <p:blipFill>
          <a:blip r:embed="rId3">
            <a:alphaModFix/>
          </a:blip>
          <a:stretch>
            <a:fillRect/>
          </a:stretch>
        </p:blipFill>
        <p:spPr>
          <a:xfrm>
            <a:off x="6975592" y="1424276"/>
            <a:ext cx="979210" cy="979201"/>
          </a:xfrm>
          <a:prstGeom prst="rect">
            <a:avLst/>
          </a:prstGeom>
          <a:noFill/>
          <a:ln>
            <a:noFill/>
          </a:ln>
        </p:spPr>
      </p:pic>
      <p:pic>
        <p:nvPicPr>
          <p:cNvPr id="77" name="Google Shape;77;p21"/>
          <p:cNvPicPr preferRelativeResize="0"/>
          <p:nvPr/>
        </p:nvPicPr>
        <p:blipFill>
          <a:blip r:embed="rId4">
            <a:alphaModFix/>
          </a:blip>
          <a:stretch>
            <a:fillRect/>
          </a:stretch>
        </p:blipFill>
        <p:spPr>
          <a:xfrm>
            <a:off x="4059672" y="1424304"/>
            <a:ext cx="979210" cy="979158"/>
          </a:xfrm>
          <a:prstGeom prst="rect">
            <a:avLst/>
          </a:prstGeom>
          <a:noFill/>
          <a:ln>
            <a:noFill/>
          </a:ln>
        </p:spPr>
      </p:pic>
      <p:pic>
        <p:nvPicPr>
          <p:cNvPr id="78" name="Google Shape;78;p21"/>
          <p:cNvPicPr preferRelativeResize="0"/>
          <p:nvPr/>
        </p:nvPicPr>
        <p:blipFill>
          <a:blip r:embed="rId5">
            <a:alphaModFix/>
          </a:blip>
          <a:stretch>
            <a:fillRect/>
          </a:stretch>
        </p:blipFill>
        <p:spPr>
          <a:xfrm>
            <a:off x="1189192" y="1424304"/>
            <a:ext cx="979210" cy="979170"/>
          </a:xfrm>
          <a:prstGeom prst="rect">
            <a:avLst/>
          </a:prstGeom>
          <a:noFill/>
          <a:ln>
            <a:noFill/>
          </a:ln>
        </p:spPr>
      </p:pic>
      <p:sp>
        <p:nvSpPr>
          <p:cNvPr id="79" name="Google Shape;79;p21"/>
          <p:cNvSpPr txBox="1"/>
          <p:nvPr/>
        </p:nvSpPr>
        <p:spPr>
          <a:xfrm>
            <a:off x="334650" y="2403475"/>
            <a:ext cx="2688300" cy="979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u="sng">
                <a:solidFill>
                  <a:srgbClr val="FFA24B"/>
                </a:solidFill>
                <a:latin typeface="Avenir"/>
                <a:ea typeface="Avenir"/>
                <a:cs typeface="Avenir"/>
                <a:sym typeface="Avenir"/>
                <a:hlinkClick action="ppaction://hlinksldjump" r:id="rId6"/>
              </a:rPr>
              <a:t>Marketing Hub</a:t>
            </a:r>
            <a:endParaRPr>
              <a:solidFill>
                <a:srgbClr val="FFA24B"/>
              </a:solidFill>
              <a:latin typeface="Avenir"/>
              <a:ea typeface="Avenir"/>
              <a:cs typeface="Avenir"/>
              <a:sym typeface="Avenir"/>
            </a:endParaRPr>
          </a:p>
          <a:p>
            <a:pPr indent="0" lvl="0" marL="0" rtl="0" algn="ctr">
              <a:lnSpc>
                <a:spcPct val="115000"/>
              </a:lnSpc>
              <a:spcBef>
                <a:spcPts val="0"/>
              </a:spcBef>
              <a:spcAft>
                <a:spcPts val="0"/>
              </a:spcAft>
              <a:buNone/>
            </a:pPr>
            <a:r>
              <a:rPr lang="en" sz="1200">
                <a:solidFill>
                  <a:srgbClr val="7B98B6"/>
                </a:solidFill>
                <a:latin typeface="Avenir"/>
                <a:ea typeface="Avenir"/>
                <a:cs typeface="Avenir"/>
                <a:sym typeface="Avenir"/>
              </a:rPr>
              <a:t>A</a:t>
            </a:r>
            <a:r>
              <a:rPr lang="en" sz="1200">
                <a:solidFill>
                  <a:srgbClr val="7B98B6"/>
                </a:solidFill>
                <a:latin typeface="Avenir"/>
                <a:ea typeface="Avenir"/>
                <a:cs typeface="Avenir"/>
                <a:sym typeface="Avenir"/>
              </a:rPr>
              <a:t>ttract and engage new customers by creating relevant, personal marketing.</a:t>
            </a:r>
            <a:endParaRPr sz="1200">
              <a:solidFill>
                <a:srgbClr val="7B98B6"/>
              </a:solidFill>
              <a:latin typeface="Avenir"/>
              <a:ea typeface="Avenir"/>
              <a:cs typeface="Avenir"/>
              <a:sym typeface="Avenir"/>
            </a:endParaRPr>
          </a:p>
        </p:txBody>
      </p:sp>
      <p:sp>
        <p:nvSpPr>
          <p:cNvPr id="80" name="Google Shape;80;p21"/>
          <p:cNvSpPr txBox="1"/>
          <p:nvPr/>
        </p:nvSpPr>
        <p:spPr>
          <a:xfrm>
            <a:off x="3227850" y="2403475"/>
            <a:ext cx="2688300" cy="979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u="sng">
                <a:solidFill>
                  <a:schemeClr val="hlink"/>
                </a:solidFill>
                <a:latin typeface="Avenir"/>
                <a:ea typeface="Avenir"/>
                <a:cs typeface="Avenir"/>
                <a:sym typeface="Avenir"/>
                <a:hlinkClick action="ppaction://hlinksldjump" r:id="rId7"/>
              </a:rPr>
              <a:t>Sales Hub</a:t>
            </a:r>
            <a:endParaRPr>
              <a:solidFill>
                <a:srgbClr val="00B6B2"/>
              </a:solidFill>
              <a:latin typeface="Avenir"/>
              <a:ea typeface="Avenir"/>
              <a:cs typeface="Avenir"/>
              <a:sym typeface="Avenir"/>
            </a:endParaRPr>
          </a:p>
          <a:p>
            <a:pPr indent="0" lvl="0" marL="0" rtl="0" algn="ctr">
              <a:lnSpc>
                <a:spcPct val="115000"/>
              </a:lnSpc>
              <a:spcBef>
                <a:spcPts val="0"/>
              </a:spcBef>
              <a:spcAft>
                <a:spcPts val="0"/>
              </a:spcAft>
              <a:buNone/>
            </a:pPr>
            <a:r>
              <a:rPr lang="en" sz="1200">
                <a:solidFill>
                  <a:srgbClr val="7B98B6"/>
                </a:solidFill>
                <a:latin typeface="Avenir"/>
                <a:ea typeface="Avenir"/>
                <a:cs typeface="Avenir"/>
                <a:sym typeface="Avenir"/>
              </a:rPr>
              <a:t>Build an efficient process to engage your prospects and turn them into customers.</a:t>
            </a:r>
            <a:endParaRPr sz="1200">
              <a:solidFill>
                <a:srgbClr val="FFA24B"/>
              </a:solidFill>
              <a:latin typeface="Avenir"/>
              <a:ea typeface="Avenir"/>
              <a:cs typeface="Avenir"/>
              <a:sym typeface="Avenir"/>
            </a:endParaRPr>
          </a:p>
        </p:txBody>
      </p:sp>
      <p:sp>
        <p:nvSpPr>
          <p:cNvPr id="81" name="Google Shape;81;p21"/>
          <p:cNvSpPr txBox="1"/>
          <p:nvPr/>
        </p:nvSpPr>
        <p:spPr>
          <a:xfrm>
            <a:off x="6121050" y="2403475"/>
            <a:ext cx="2688300" cy="979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u="sng">
                <a:solidFill>
                  <a:srgbClr val="5979D4"/>
                </a:solidFill>
                <a:latin typeface="Avenir"/>
                <a:ea typeface="Avenir"/>
                <a:cs typeface="Avenir"/>
                <a:sym typeface="Avenir"/>
                <a:hlinkClick action="ppaction://hlinksldjump" r:id="rId8"/>
              </a:rPr>
              <a:t>Service Hub</a:t>
            </a:r>
            <a:endParaRPr>
              <a:solidFill>
                <a:srgbClr val="5979D4"/>
              </a:solidFill>
              <a:latin typeface="Avenir"/>
              <a:ea typeface="Avenir"/>
              <a:cs typeface="Avenir"/>
              <a:sym typeface="Avenir"/>
            </a:endParaRPr>
          </a:p>
          <a:p>
            <a:pPr indent="0" lvl="0" marL="0" rtl="0" algn="ctr">
              <a:lnSpc>
                <a:spcPct val="115000"/>
              </a:lnSpc>
              <a:spcBef>
                <a:spcPts val="0"/>
              </a:spcBef>
              <a:spcAft>
                <a:spcPts val="0"/>
              </a:spcAft>
              <a:buNone/>
            </a:pPr>
            <a:r>
              <a:rPr lang="en" sz="1200">
                <a:solidFill>
                  <a:srgbClr val="7B98B6"/>
                </a:solidFill>
                <a:latin typeface="Avenir"/>
                <a:ea typeface="Avenir"/>
                <a:cs typeface="Avenir"/>
                <a:sym typeface="Avenir"/>
              </a:rPr>
              <a:t>Engage, guide, and grow better with your customers, turning happy people into promoters.</a:t>
            </a:r>
            <a:endParaRPr sz="1200">
              <a:solidFill>
                <a:srgbClr val="FFA24B"/>
              </a:solidFill>
              <a:latin typeface="Avenir"/>
              <a:ea typeface="Avenir"/>
              <a:cs typeface="Avenir"/>
              <a:sym typeface="Avenir"/>
            </a:endParaRPr>
          </a:p>
        </p:txBody>
      </p:sp>
      <p:pic>
        <p:nvPicPr>
          <p:cNvPr id="82" name="Google Shape;82;p21"/>
          <p:cNvPicPr preferRelativeResize="0"/>
          <p:nvPr/>
        </p:nvPicPr>
        <p:blipFill>
          <a:blip r:embed="rId9">
            <a:alphaModFix/>
          </a:blip>
          <a:stretch>
            <a:fillRect/>
          </a:stretch>
        </p:blipFill>
        <p:spPr>
          <a:xfrm>
            <a:off x="2547637" y="3755426"/>
            <a:ext cx="979201" cy="979201"/>
          </a:xfrm>
          <a:prstGeom prst="rect">
            <a:avLst/>
          </a:prstGeom>
          <a:noFill/>
          <a:ln>
            <a:noFill/>
          </a:ln>
        </p:spPr>
      </p:pic>
      <p:sp>
        <p:nvSpPr>
          <p:cNvPr id="83" name="Google Shape;83;p21"/>
          <p:cNvSpPr txBox="1"/>
          <p:nvPr/>
        </p:nvSpPr>
        <p:spPr>
          <a:xfrm>
            <a:off x="3700463" y="3903313"/>
            <a:ext cx="2895900" cy="6834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u="sng">
                <a:solidFill>
                  <a:srgbClr val="FF7048"/>
                </a:solidFill>
                <a:latin typeface="Avenir"/>
                <a:ea typeface="Avenir"/>
                <a:cs typeface="Avenir"/>
                <a:sym typeface="Avenir"/>
                <a:hlinkClick action="ppaction://hlinksldjump" r:id="rId10"/>
              </a:rPr>
              <a:t>HubSpot CRM</a:t>
            </a:r>
            <a:r>
              <a:rPr lang="en">
                <a:solidFill>
                  <a:srgbClr val="FF7048"/>
                </a:solidFill>
                <a:latin typeface="Avenir"/>
                <a:ea typeface="Avenir"/>
                <a:cs typeface="Avenir"/>
                <a:sym typeface="Avenir"/>
              </a:rPr>
              <a:t> </a:t>
            </a:r>
            <a:endParaRPr>
              <a:solidFill>
                <a:srgbClr val="FF7048"/>
              </a:solidFill>
              <a:latin typeface="Avenir"/>
              <a:ea typeface="Avenir"/>
              <a:cs typeface="Avenir"/>
              <a:sym typeface="Avenir"/>
            </a:endParaRPr>
          </a:p>
          <a:p>
            <a:pPr indent="0" lvl="0" marL="0" rtl="0" algn="l">
              <a:lnSpc>
                <a:spcPct val="115000"/>
              </a:lnSpc>
              <a:spcBef>
                <a:spcPts val="0"/>
              </a:spcBef>
              <a:spcAft>
                <a:spcPts val="0"/>
              </a:spcAft>
              <a:buNone/>
            </a:pPr>
            <a:r>
              <a:rPr lang="en" sz="1200">
                <a:solidFill>
                  <a:srgbClr val="7B98B6"/>
                </a:solidFill>
                <a:latin typeface="Avenir"/>
                <a:ea typeface="Avenir"/>
                <a:cs typeface="Avenir"/>
                <a:sym typeface="Avenir"/>
              </a:rPr>
              <a:t>The free CRM system for growing businesses that your team will love.</a:t>
            </a:r>
            <a:endParaRPr sz="1200">
              <a:solidFill>
                <a:srgbClr val="7B98B6"/>
              </a:solidFill>
              <a:latin typeface="Avenir"/>
              <a:ea typeface="Avenir"/>
              <a:cs typeface="Avenir"/>
              <a:sym typeface="Avenir"/>
            </a:endParaRPr>
          </a:p>
        </p:txBody>
      </p:sp>
      <p:sp>
        <p:nvSpPr>
          <p:cNvPr id="84" name="Google Shape;84;p21"/>
          <p:cNvSpPr txBox="1"/>
          <p:nvPr/>
        </p:nvSpPr>
        <p:spPr>
          <a:xfrm>
            <a:off x="594225" y="232825"/>
            <a:ext cx="7985700" cy="6270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1600">
                <a:solidFill>
                  <a:srgbClr val="FF7048"/>
                </a:solidFill>
                <a:latin typeface="Avenir"/>
                <a:ea typeface="Avenir"/>
                <a:cs typeface="Avenir"/>
                <a:sym typeface="Avenir"/>
              </a:rPr>
              <a:t>Hubspot offers a full stack of products for marketing, sales, and customer relationship  management that are powerful alone, and even better when used together.</a:t>
            </a:r>
            <a:endParaRPr sz="1600">
              <a:solidFill>
                <a:srgbClr val="FF7048"/>
              </a:solidFill>
              <a:latin typeface="Avenir"/>
              <a:ea typeface="Avenir"/>
              <a:cs typeface="Avenir"/>
              <a:sym typeface="Avenir"/>
            </a:endParaRPr>
          </a:p>
        </p:txBody>
      </p:sp>
      <p:cxnSp>
        <p:nvCxnSpPr>
          <p:cNvPr id="85" name="Google Shape;85;p21"/>
          <p:cNvCxnSpPr/>
          <p:nvPr/>
        </p:nvCxnSpPr>
        <p:spPr>
          <a:xfrm>
            <a:off x="594225" y="1050375"/>
            <a:ext cx="7910100" cy="0"/>
          </a:xfrm>
          <a:prstGeom prst="straightConnector1">
            <a:avLst/>
          </a:prstGeom>
          <a:noFill/>
          <a:ln cap="flat" cmpd="sng" w="9525">
            <a:solidFill>
              <a:srgbClr val="CCCCCC"/>
            </a:solidFill>
            <a:prstDash val="solid"/>
            <a:round/>
            <a:headEnd len="med" w="med" type="none"/>
            <a:tailEnd len="med" w="med" type="none"/>
          </a:ln>
        </p:spPr>
      </p:cxn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Google Shape;252;p39"/>
          <p:cNvSpPr txBox="1"/>
          <p:nvPr/>
        </p:nvSpPr>
        <p:spPr>
          <a:xfrm>
            <a:off x="424325" y="167220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Dashboards &amp; Reporting</a:t>
            </a:r>
            <a:endParaRPr sz="2400">
              <a:solidFill>
                <a:srgbClr val="FFA24B"/>
              </a:solidFill>
              <a:latin typeface="Avenir"/>
              <a:ea typeface="Avenir"/>
              <a:cs typeface="Avenir"/>
              <a:sym typeface="Avenir"/>
            </a:endParaRPr>
          </a:p>
        </p:txBody>
      </p:sp>
      <p:sp>
        <p:nvSpPr>
          <p:cNvPr id="253" name="Google Shape;253;p39"/>
          <p:cNvSpPr txBox="1"/>
          <p:nvPr/>
        </p:nvSpPr>
        <p:spPr>
          <a:xfrm>
            <a:off x="439725" y="2272890"/>
            <a:ext cx="3995400" cy="1292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Create beautiful, custom reports to export on virtually any  metric from HubSpot Marketing, </a:t>
            </a:r>
            <a:br>
              <a:rPr lang="en" sz="1300">
                <a:solidFill>
                  <a:schemeClr val="dk2"/>
                </a:solidFill>
                <a:latin typeface="Avenir"/>
                <a:ea typeface="Avenir"/>
                <a:cs typeface="Avenir"/>
                <a:sym typeface="Avenir"/>
              </a:rPr>
            </a:br>
            <a:r>
              <a:rPr lang="en" sz="1300">
                <a:solidFill>
                  <a:schemeClr val="dk2"/>
                </a:solidFill>
                <a:latin typeface="Avenir"/>
                <a:ea typeface="Avenir"/>
                <a:cs typeface="Avenir"/>
                <a:sym typeface="Avenir"/>
              </a:rPr>
              <a:t>any record from HubSpot CRM, or data from </a:t>
            </a:r>
            <a:br>
              <a:rPr lang="en" sz="1300">
                <a:solidFill>
                  <a:schemeClr val="dk2"/>
                </a:solidFill>
                <a:latin typeface="Avenir"/>
                <a:ea typeface="Avenir"/>
                <a:cs typeface="Avenir"/>
                <a:sym typeface="Avenir"/>
              </a:rPr>
            </a:br>
            <a:r>
              <a:rPr lang="en" sz="1300">
                <a:solidFill>
                  <a:schemeClr val="dk2"/>
                </a:solidFill>
                <a:latin typeface="Avenir"/>
                <a:ea typeface="Avenir"/>
                <a:cs typeface="Avenir"/>
                <a:sym typeface="Avenir"/>
              </a:rPr>
              <a:t>any integrated apps. Use closed-loop reporting </a:t>
            </a:r>
            <a:br>
              <a:rPr lang="en" sz="1300">
                <a:solidFill>
                  <a:schemeClr val="dk2"/>
                </a:solidFill>
                <a:latin typeface="Avenir"/>
                <a:ea typeface="Avenir"/>
                <a:cs typeface="Avenir"/>
                <a:sym typeface="Avenir"/>
              </a:rPr>
            </a:br>
            <a:r>
              <a:rPr lang="en" sz="1300">
                <a:solidFill>
                  <a:schemeClr val="dk2"/>
                </a:solidFill>
                <a:latin typeface="Avenir"/>
                <a:ea typeface="Avenir"/>
                <a:cs typeface="Avenir"/>
                <a:sym typeface="Avenir"/>
              </a:rPr>
              <a:t>to determine  the ROI of your work.</a:t>
            </a:r>
            <a:endParaRPr sz="1300">
              <a:solidFill>
                <a:schemeClr val="dk2"/>
              </a:solidFill>
              <a:latin typeface="Avenir"/>
              <a:ea typeface="Avenir"/>
              <a:cs typeface="Avenir"/>
              <a:sym typeface="Avenir"/>
            </a:endParaRPr>
          </a:p>
        </p:txBody>
      </p:sp>
      <p:sp>
        <p:nvSpPr>
          <p:cNvPr id="254" name="Google Shape;254;p39"/>
          <p:cNvSpPr txBox="1"/>
          <p:nvPr/>
        </p:nvSpPr>
        <p:spPr>
          <a:xfrm>
            <a:off x="439725" y="15782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Professional:</a:t>
            </a:r>
            <a:endParaRPr sz="1100">
              <a:solidFill>
                <a:schemeClr val="accent3"/>
              </a:solidFill>
              <a:latin typeface="Avenir"/>
              <a:ea typeface="Avenir"/>
              <a:cs typeface="Avenir"/>
              <a:sym typeface="Avenir"/>
            </a:endParaRPr>
          </a:p>
        </p:txBody>
      </p:sp>
      <p:cxnSp>
        <p:nvCxnSpPr>
          <p:cNvPr id="255" name="Google Shape;255;p39"/>
          <p:cNvCxnSpPr/>
          <p:nvPr/>
        </p:nvCxnSpPr>
        <p:spPr>
          <a:xfrm>
            <a:off x="492800" y="222153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256" name="Google Shape;256;p39"/>
          <p:cNvPicPr preferRelativeResize="0"/>
          <p:nvPr/>
        </p:nvPicPr>
        <p:blipFill rotWithShape="1">
          <a:blip r:embed="rId3">
            <a:alphaModFix/>
          </a:blip>
          <a:srcRect b="0" l="0" r="52543" t="6568"/>
          <a:stretch/>
        </p:blipFill>
        <p:spPr>
          <a:xfrm>
            <a:off x="4572000" y="350375"/>
            <a:ext cx="4572000" cy="4442745"/>
          </a:xfrm>
          <a:prstGeom prst="rect">
            <a:avLst/>
          </a:prstGeom>
          <a:noFill/>
          <a:ln>
            <a:noFill/>
          </a:ln>
          <a:effectLst>
            <a:outerShdw blurRad="414338" rotWithShape="0" algn="bl" dir="3720000" dist="114300">
              <a:srgbClr val="000000">
                <a:alpha val="50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0" name="Shape 260"/>
        <p:cNvGrpSpPr/>
        <p:nvPr/>
      </p:nvGrpSpPr>
      <p:grpSpPr>
        <a:xfrm>
          <a:off x="0" y="0"/>
          <a:ext cx="0" cy="0"/>
          <a:chOff x="0" y="0"/>
          <a:chExt cx="0" cy="0"/>
        </a:xfrm>
      </p:grpSpPr>
      <p:sp>
        <p:nvSpPr>
          <p:cNvPr id="261" name="Google Shape;261;p40"/>
          <p:cNvSpPr txBox="1"/>
          <p:nvPr/>
        </p:nvSpPr>
        <p:spPr>
          <a:xfrm>
            <a:off x="424325" y="118950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Video Marketing Features</a:t>
            </a:r>
            <a:endParaRPr sz="2400">
              <a:solidFill>
                <a:srgbClr val="FFA24B"/>
              </a:solidFill>
              <a:latin typeface="Avenir"/>
              <a:ea typeface="Avenir"/>
              <a:cs typeface="Avenir"/>
              <a:sym typeface="Avenir"/>
            </a:endParaRPr>
          </a:p>
        </p:txBody>
      </p:sp>
      <p:sp>
        <p:nvSpPr>
          <p:cNvPr id="262" name="Google Shape;262;p40"/>
          <p:cNvSpPr txBox="1"/>
          <p:nvPr/>
        </p:nvSpPr>
        <p:spPr>
          <a:xfrm>
            <a:off x="439725" y="1790208"/>
            <a:ext cx="3995400" cy="2257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300">
                <a:solidFill>
                  <a:schemeClr val="dk2"/>
                </a:solidFill>
                <a:latin typeface="Avenir"/>
                <a:ea typeface="Avenir"/>
                <a:cs typeface="Avenir"/>
                <a:sym typeface="Avenir"/>
              </a:rPr>
              <a:t>Marketers can now host and manage video files inside of HubSpot for free. Users can embed those videos into website pages, and blog posts with just one click, and add in-video CTAs and forms to make videos interactive.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chemeClr val="dk1"/>
              </a:buClr>
              <a:buSzPts val="1100"/>
              <a:buFont typeface="Arial"/>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New video landing page and blog post performance analytics help maximize the impact of video marketing campaigns.</a:t>
            </a:r>
            <a:endParaRPr sz="1300">
              <a:solidFill>
                <a:schemeClr val="dk2"/>
              </a:solidFill>
              <a:latin typeface="Avenir"/>
              <a:ea typeface="Avenir"/>
              <a:cs typeface="Avenir"/>
              <a:sym typeface="Avenir"/>
            </a:endParaRPr>
          </a:p>
        </p:txBody>
      </p:sp>
      <p:sp>
        <p:nvSpPr>
          <p:cNvPr id="263" name="Google Shape;263;p40"/>
          <p:cNvSpPr txBox="1"/>
          <p:nvPr/>
        </p:nvSpPr>
        <p:spPr>
          <a:xfrm>
            <a:off x="439725" y="10955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Professional:</a:t>
            </a:r>
            <a:endParaRPr sz="1100">
              <a:solidFill>
                <a:schemeClr val="accent3"/>
              </a:solidFill>
              <a:latin typeface="Avenir"/>
              <a:ea typeface="Avenir"/>
              <a:cs typeface="Avenir"/>
              <a:sym typeface="Avenir"/>
            </a:endParaRPr>
          </a:p>
        </p:txBody>
      </p:sp>
      <p:cxnSp>
        <p:nvCxnSpPr>
          <p:cNvPr id="264" name="Google Shape;264;p40"/>
          <p:cNvCxnSpPr/>
          <p:nvPr/>
        </p:nvCxnSpPr>
        <p:spPr>
          <a:xfrm>
            <a:off x="492800" y="173883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265" name="Google Shape;265;p40"/>
          <p:cNvPicPr preferRelativeResize="0"/>
          <p:nvPr/>
        </p:nvPicPr>
        <p:blipFill rotWithShape="1">
          <a:blip r:embed="rId3">
            <a:alphaModFix/>
          </a:blip>
          <a:srcRect b="4031" l="13451" r="19326" t="55160"/>
          <a:stretch/>
        </p:blipFill>
        <p:spPr>
          <a:xfrm>
            <a:off x="5002600" y="811100"/>
            <a:ext cx="4141402" cy="3521326"/>
          </a:xfrm>
          <a:prstGeom prst="rect">
            <a:avLst/>
          </a:prstGeom>
          <a:noFill/>
          <a:ln>
            <a:noFill/>
          </a:ln>
          <a:effectLst>
            <a:outerShdw blurRad="57150" rotWithShape="0" algn="bl" dir="5400000" dist="19050">
              <a:srgbClr val="000000">
                <a:alpha val="50000"/>
              </a:srgbClr>
            </a:outerShdw>
          </a:effectLst>
        </p:spPr>
      </p:pic>
      <p:pic>
        <p:nvPicPr>
          <p:cNvPr id="266" name="Google Shape;266;p40"/>
          <p:cNvPicPr preferRelativeResize="0"/>
          <p:nvPr/>
        </p:nvPicPr>
        <p:blipFill rotWithShape="1">
          <a:blip r:embed="rId4">
            <a:alphaModFix/>
          </a:blip>
          <a:srcRect b="13934" l="50035" r="19294" t="16286"/>
          <a:stretch/>
        </p:blipFill>
        <p:spPr>
          <a:xfrm>
            <a:off x="6522675" y="540450"/>
            <a:ext cx="2621323" cy="3354874"/>
          </a:xfrm>
          <a:prstGeom prst="rect">
            <a:avLst/>
          </a:prstGeom>
          <a:noFill/>
          <a:ln>
            <a:noFill/>
          </a:ln>
          <a:effectLst>
            <a:outerShdw blurRad="57150" rotWithShape="0" algn="bl" dir="5400000" dist="19050">
              <a:srgbClr val="000000">
                <a:alpha val="50000"/>
              </a:srgbClr>
            </a:outerShdw>
          </a:effectLst>
        </p:spPr>
      </p:pic>
      <p:pic>
        <p:nvPicPr>
          <p:cNvPr id="267" name="Google Shape;267;p40"/>
          <p:cNvPicPr preferRelativeResize="0"/>
          <p:nvPr/>
        </p:nvPicPr>
        <p:blipFill rotWithShape="1">
          <a:blip r:embed="rId5">
            <a:alphaModFix/>
          </a:blip>
          <a:srcRect b="68674" l="77673" r="709" t="0"/>
          <a:stretch/>
        </p:blipFill>
        <p:spPr>
          <a:xfrm>
            <a:off x="5781950" y="2669175"/>
            <a:ext cx="2464574" cy="2008876"/>
          </a:xfrm>
          <a:prstGeom prst="rect">
            <a:avLst/>
          </a:prstGeom>
          <a:noFill/>
          <a:ln>
            <a:noFill/>
          </a:ln>
          <a:effectLst>
            <a:outerShdw blurRad="57150" rotWithShape="0" algn="bl" dir="5400000" dist="19050">
              <a:srgbClr val="000000">
                <a:alpha val="50000"/>
              </a:srgbClr>
            </a:outerShdw>
          </a:effectLst>
        </p:spPr>
      </p:pic>
      <p:sp>
        <p:nvSpPr>
          <p:cNvPr id="268" name="Google Shape;268;p40"/>
          <p:cNvSpPr/>
          <p:nvPr/>
        </p:nvSpPr>
        <p:spPr>
          <a:xfrm>
            <a:off x="541275" y="4048000"/>
            <a:ext cx="1875300" cy="244800"/>
          </a:xfrm>
          <a:prstGeom prst="rect">
            <a:avLst/>
          </a:prstGeom>
          <a:noFill/>
          <a:ln cap="flat" cmpd="sng" w="9525">
            <a:solidFill>
              <a:srgbClr val="00BDA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00BDA5"/>
                </a:solidFill>
                <a:latin typeface="Avenir"/>
                <a:ea typeface="Avenir"/>
                <a:cs typeface="Avenir"/>
                <a:sym typeface="Avenir"/>
              </a:rPr>
              <a:t>New from INBOUND 2018</a:t>
            </a:r>
            <a:endParaRPr sz="800">
              <a:solidFill>
                <a:srgbClr val="00BDA5"/>
              </a:solidFill>
              <a:latin typeface="Avenir"/>
              <a:ea typeface="Avenir"/>
              <a:cs typeface="Avenir"/>
              <a:sym typeface="Aveni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 name="Shape 272"/>
        <p:cNvGrpSpPr/>
        <p:nvPr/>
      </p:nvGrpSpPr>
      <p:grpSpPr>
        <a:xfrm>
          <a:off x="0" y="0"/>
          <a:ext cx="0" cy="0"/>
          <a:chOff x="0" y="0"/>
          <a:chExt cx="0" cy="0"/>
        </a:xfrm>
      </p:grpSpPr>
      <p:sp>
        <p:nvSpPr>
          <p:cNvPr id="273" name="Google Shape;273;p41"/>
          <p:cNvSpPr txBox="1"/>
          <p:nvPr/>
        </p:nvSpPr>
        <p:spPr>
          <a:xfrm>
            <a:off x="424325" y="17632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Personalization</a:t>
            </a:r>
            <a:endParaRPr sz="2400">
              <a:solidFill>
                <a:srgbClr val="FFA24B"/>
              </a:solidFill>
              <a:latin typeface="Avenir"/>
              <a:ea typeface="Avenir"/>
              <a:cs typeface="Avenir"/>
              <a:sym typeface="Avenir"/>
            </a:endParaRPr>
          </a:p>
        </p:txBody>
      </p:sp>
      <p:sp>
        <p:nvSpPr>
          <p:cNvPr id="274" name="Google Shape;274;p41"/>
          <p:cNvSpPr txBox="1"/>
          <p:nvPr/>
        </p:nvSpPr>
        <p:spPr>
          <a:xfrm>
            <a:off x="439725" y="2363951"/>
            <a:ext cx="3995400" cy="136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Easily personalize everything from your emails to your website content and calls-to-action. Mention specific details about a contact and their company, or swap out entire blocks of content &amp; conversion paths to make their experience more personal.</a:t>
            </a:r>
            <a:endParaRPr sz="1300">
              <a:solidFill>
                <a:schemeClr val="dk2"/>
              </a:solidFill>
              <a:latin typeface="Avenir"/>
              <a:ea typeface="Avenir"/>
              <a:cs typeface="Avenir"/>
              <a:sym typeface="Avenir"/>
            </a:endParaRPr>
          </a:p>
        </p:txBody>
      </p:sp>
      <p:sp>
        <p:nvSpPr>
          <p:cNvPr id="275" name="Google Shape;275;p41"/>
          <p:cNvSpPr txBox="1"/>
          <p:nvPr/>
        </p:nvSpPr>
        <p:spPr>
          <a:xfrm>
            <a:off x="439725" y="16692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Enterprise:</a:t>
            </a:r>
            <a:endParaRPr sz="1100">
              <a:solidFill>
                <a:schemeClr val="accent3"/>
              </a:solidFill>
              <a:latin typeface="Avenir"/>
              <a:ea typeface="Avenir"/>
              <a:cs typeface="Avenir"/>
              <a:sym typeface="Avenir"/>
            </a:endParaRPr>
          </a:p>
        </p:txBody>
      </p:sp>
      <p:cxnSp>
        <p:nvCxnSpPr>
          <p:cNvPr id="276" name="Google Shape;276;p41"/>
          <p:cNvCxnSpPr/>
          <p:nvPr/>
        </p:nvCxnSpPr>
        <p:spPr>
          <a:xfrm>
            <a:off x="492800" y="23125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277" name="Google Shape;277;p41"/>
          <p:cNvPicPr preferRelativeResize="0"/>
          <p:nvPr/>
        </p:nvPicPr>
        <p:blipFill rotWithShape="1">
          <a:blip r:embed="rId3">
            <a:alphaModFix/>
          </a:blip>
          <a:srcRect b="0" l="20863" r="20857" t="0"/>
          <a:stretch/>
        </p:blipFill>
        <p:spPr>
          <a:xfrm>
            <a:off x="4643400" y="400150"/>
            <a:ext cx="4500601" cy="4343201"/>
          </a:xfrm>
          <a:prstGeom prst="rect">
            <a:avLst/>
          </a:prstGeom>
          <a:noFill/>
          <a:ln>
            <a:noFill/>
          </a:ln>
          <a:effectLst>
            <a:outerShdw blurRad="414338" rotWithShape="0" algn="bl" dir="4860000" dist="142875">
              <a:srgbClr val="000000">
                <a:alpha val="49000"/>
              </a:srgbClr>
            </a:outerShdw>
          </a:effectLst>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sp>
        <p:nvSpPr>
          <p:cNvPr id="282" name="Google Shape;282;p42"/>
          <p:cNvSpPr txBox="1"/>
          <p:nvPr/>
        </p:nvSpPr>
        <p:spPr>
          <a:xfrm>
            <a:off x="424325" y="17632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Predictive Lead Scoring</a:t>
            </a:r>
            <a:endParaRPr sz="2400">
              <a:solidFill>
                <a:srgbClr val="FFA24B"/>
              </a:solidFill>
              <a:latin typeface="Avenir"/>
              <a:ea typeface="Avenir"/>
              <a:cs typeface="Avenir"/>
              <a:sym typeface="Avenir"/>
            </a:endParaRPr>
          </a:p>
        </p:txBody>
      </p:sp>
      <p:sp>
        <p:nvSpPr>
          <p:cNvPr id="283" name="Google Shape;283;p42"/>
          <p:cNvSpPr txBox="1"/>
          <p:nvPr/>
        </p:nvSpPr>
        <p:spPr>
          <a:xfrm>
            <a:off x="439725" y="2363944"/>
            <a:ext cx="3995400" cy="1110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Predictive Lead Scoring takes hundreds of demographic and behavioral factors into account to automatically score contacts based on their likelihood to buy.</a:t>
            </a:r>
            <a:endParaRPr sz="1300">
              <a:solidFill>
                <a:schemeClr val="dk2"/>
              </a:solidFill>
              <a:latin typeface="Avenir"/>
              <a:ea typeface="Avenir"/>
              <a:cs typeface="Avenir"/>
              <a:sym typeface="Avenir"/>
            </a:endParaRPr>
          </a:p>
        </p:txBody>
      </p:sp>
      <p:sp>
        <p:nvSpPr>
          <p:cNvPr id="284" name="Google Shape;284;p42"/>
          <p:cNvSpPr txBox="1"/>
          <p:nvPr/>
        </p:nvSpPr>
        <p:spPr>
          <a:xfrm>
            <a:off x="439725" y="16692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Enterprise:</a:t>
            </a:r>
            <a:endParaRPr sz="1100">
              <a:solidFill>
                <a:schemeClr val="accent3"/>
              </a:solidFill>
              <a:latin typeface="Avenir"/>
              <a:ea typeface="Avenir"/>
              <a:cs typeface="Avenir"/>
              <a:sym typeface="Avenir"/>
            </a:endParaRPr>
          </a:p>
        </p:txBody>
      </p:sp>
      <p:cxnSp>
        <p:nvCxnSpPr>
          <p:cNvPr id="285" name="Google Shape;285;p42"/>
          <p:cNvCxnSpPr/>
          <p:nvPr/>
        </p:nvCxnSpPr>
        <p:spPr>
          <a:xfrm>
            <a:off x="492800" y="23125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286" name="Google Shape;286;p42"/>
          <p:cNvPicPr preferRelativeResize="0"/>
          <p:nvPr/>
        </p:nvPicPr>
        <p:blipFill rotWithShape="1">
          <a:blip r:embed="rId3">
            <a:alphaModFix amt="77000"/>
          </a:blip>
          <a:srcRect b="0" l="0" r="25969" t="0"/>
          <a:stretch/>
        </p:blipFill>
        <p:spPr>
          <a:xfrm>
            <a:off x="4360525" y="390050"/>
            <a:ext cx="4783474" cy="4363399"/>
          </a:xfrm>
          <a:prstGeom prst="rect">
            <a:avLst/>
          </a:prstGeom>
          <a:noFill/>
          <a:ln>
            <a:noFill/>
          </a:ln>
        </p:spPr>
      </p:pic>
      <p:pic>
        <p:nvPicPr>
          <p:cNvPr id="287" name="Google Shape;287;p42"/>
          <p:cNvPicPr preferRelativeResize="0"/>
          <p:nvPr/>
        </p:nvPicPr>
        <p:blipFill>
          <a:blip r:embed="rId4">
            <a:alphaModFix/>
          </a:blip>
          <a:stretch>
            <a:fillRect/>
          </a:stretch>
        </p:blipFill>
        <p:spPr>
          <a:xfrm>
            <a:off x="5936573" y="1021875"/>
            <a:ext cx="2941025" cy="3099750"/>
          </a:xfrm>
          <a:prstGeom prst="rect">
            <a:avLst/>
          </a:prstGeom>
          <a:noFill/>
          <a:ln>
            <a:noFill/>
          </a:ln>
          <a:effectLst>
            <a:outerShdw blurRad="242888" rotWithShape="0" algn="bl" dir="5400000" dist="38100">
              <a:srgbClr val="000000">
                <a:alpha val="50000"/>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sp>
        <p:nvSpPr>
          <p:cNvPr id="292" name="Google Shape;292;p43"/>
          <p:cNvSpPr txBox="1"/>
          <p:nvPr/>
        </p:nvSpPr>
        <p:spPr>
          <a:xfrm>
            <a:off x="424325" y="17632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Advanced Reporting</a:t>
            </a:r>
            <a:endParaRPr sz="2400">
              <a:solidFill>
                <a:srgbClr val="FFA24B"/>
              </a:solidFill>
              <a:latin typeface="Avenir"/>
              <a:ea typeface="Avenir"/>
              <a:cs typeface="Avenir"/>
              <a:sym typeface="Avenir"/>
            </a:endParaRPr>
          </a:p>
        </p:txBody>
      </p:sp>
      <p:sp>
        <p:nvSpPr>
          <p:cNvPr id="293" name="Google Shape;293;p43"/>
          <p:cNvSpPr txBox="1"/>
          <p:nvPr/>
        </p:nvSpPr>
        <p:spPr>
          <a:xfrm>
            <a:off x="439725" y="2363944"/>
            <a:ext cx="3995400" cy="1110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Create detailed reports that tie granular marketing efforts to the deals and revenue they assisted or closed. Build custom dashboards based on virtually any data stored in your CRM system.</a:t>
            </a:r>
            <a:endParaRPr sz="1300">
              <a:solidFill>
                <a:schemeClr val="dk2"/>
              </a:solidFill>
              <a:latin typeface="Avenir"/>
              <a:ea typeface="Avenir"/>
              <a:cs typeface="Avenir"/>
              <a:sym typeface="Avenir"/>
            </a:endParaRPr>
          </a:p>
        </p:txBody>
      </p:sp>
      <p:sp>
        <p:nvSpPr>
          <p:cNvPr id="294" name="Google Shape;294;p43"/>
          <p:cNvSpPr txBox="1"/>
          <p:nvPr/>
        </p:nvSpPr>
        <p:spPr>
          <a:xfrm>
            <a:off x="439725" y="16692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Enterprise:</a:t>
            </a:r>
            <a:endParaRPr sz="1100">
              <a:solidFill>
                <a:schemeClr val="accent3"/>
              </a:solidFill>
              <a:latin typeface="Avenir"/>
              <a:ea typeface="Avenir"/>
              <a:cs typeface="Avenir"/>
              <a:sym typeface="Avenir"/>
            </a:endParaRPr>
          </a:p>
        </p:txBody>
      </p:sp>
      <p:cxnSp>
        <p:nvCxnSpPr>
          <p:cNvPr id="295" name="Google Shape;295;p43"/>
          <p:cNvCxnSpPr/>
          <p:nvPr/>
        </p:nvCxnSpPr>
        <p:spPr>
          <a:xfrm>
            <a:off x="492800" y="23125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296" name="Google Shape;296;p43"/>
          <p:cNvPicPr preferRelativeResize="0"/>
          <p:nvPr/>
        </p:nvPicPr>
        <p:blipFill rotWithShape="1">
          <a:blip r:embed="rId3">
            <a:alphaModFix/>
          </a:blip>
          <a:srcRect b="0" l="0" r="37023" t="0"/>
          <a:stretch/>
        </p:blipFill>
        <p:spPr>
          <a:xfrm>
            <a:off x="4435125" y="398475"/>
            <a:ext cx="4708875" cy="4346549"/>
          </a:xfrm>
          <a:prstGeom prst="rect">
            <a:avLst/>
          </a:prstGeom>
          <a:noFill/>
          <a:ln>
            <a:noFill/>
          </a:ln>
          <a:effectLst>
            <a:outerShdw blurRad="428625" rotWithShape="0" algn="bl" dir="3660000" dist="104775">
              <a:srgbClr val="000000">
                <a:alpha val="50000"/>
              </a:srgbClr>
            </a:outerShdw>
          </a:effectLst>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sp>
        <p:nvSpPr>
          <p:cNvPr id="301" name="Google Shape;301;p44"/>
          <p:cNvSpPr txBox="1"/>
          <p:nvPr/>
        </p:nvSpPr>
        <p:spPr>
          <a:xfrm>
            <a:off x="433625" y="1935600"/>
            <a:ext cx="4030800" cy="845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rgbClr val="666666"/>
                </a:solidFill>
                <a:latin typeface="Avenir"/>
                <a:ea typeface="Avenir"/>
                <a:cs typeface="Avenir"/>
                <a:sym typeface="Avenir"/>
              </a:rPr>
              <a:t>Use Teams to segment assets in HubSpot, giving the right users easy and uncluttered access </a:t>
            </a:r>
            <a:br>
              <a:rPr lang="en" sz="1300">
                <a:solidFill>
                  <a:srgbClr val="666666"/>
                </a:solidFill>
                <a:latin typeface="Avenir"/>
                <a:ea typeface="Avenir"/>
                <a:cs typeface="Avenir"/>
                <a:sym typeface="Avenir"/>
              </a:rPr>
            </a:br>
            <a:r>
              <a:rPr lang="en" sz="1300">
                <a:solidFill>
                  <a:srgbClr val="666666"/>
                </a:solidFill>
                <a:latin typeface="Avenir"/>
                <a:ea typeface="Avenir"/>
                <a:cs typeface="Avenir"/>
                <a:sym typeface="Avenir"/>
              </a:rPr>
              <a:t>to the right content.</a:t>
            </a:r>
            <a:endParaRPr sz="1300">
              <a:solidFill>
                <a:srgbClr val="666666"/>
              </a:solidFill>
              <a:latin typeface="Avenir"/>
              <a:ea typeface="Avenir"/>
              <a:cs typeface="Avenir"/>
              <a:sym typeface="Avenir"/>
            </a:endParaRPr>
          </a:p>
        </p:txBody>
      </p:sp>
      <p:sp>
        <p:nvSpPr>
          <p:cNvPr id="302" name="Google Shape;302;p44"/>
          <p:cNvSpPr txBox="1"/>
          <p:nvPr/>
        </p:nvSpPr>
        <p:spPr>
          <a:xfrm>
            <a:off x="433625" y="2729100"/>
            <a:ext cx="4030800" cy="845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rgbClr val="666666"/>
                </a:solidFill>
                <a:latin typeface="Avenir"/>
                <a:ea typeface="Avenir"/>
                <a:cs typeface="Avenir"/>
                <a:sym typeface="Avenir"/>
              </a:rPr>
              <a:t>Useful for international marketing teams, teams segmented across divisions, product lines, brands, or other dimensions.</a:t>
            </a:r>
            <a:endParaRPr sz="1300">
              <a:solidFill>
                <a:srgbClr val="666666"/>
              </a:solidFill>
              <a:latin typeface="Avenir"/>
              <a:ea typeface="Avenir"/>
              <a:cs typeface="Avenir"/>
              <a:sym typeface="Avenir"/>
            </a:endParaRPr>
          </a:p>
        </p:txBody>
      </p:sp>
      <p:pic>
        <p:nvPicPr>
          <p:cNvPr id="303" name="Google Shape;303;p44"/>
          <p:cNvPicPr preferRelativeResize="0"/>
          <p:nvPr/>
        </p:nvPicPr>
        <p:blipFill>
          <a:blip r:embed="rId3">
            <a:alphaModFix/>
          </a:blip>
          <a:stretch>
            <a:fillRect/>
          </a:stretch>
        </p:blipFill>
        <p:spPr>
          <a:xfrm>
            <a:off x="4906500" y="464413"/>
            <a:ext cx="4237500" cy="4214685"/>
          </a:xfrm>
          <a:prstGeom prst="rect">
            <a:avLst/>
          </a:prstGeom>
          <a:noFill/>
          <a:ln>
            <a:noFill/>
          </a:ln>
        </p:spPr>
      </p:pic>
      <p:sp>
        <p:nvSpPr>
          <p:cNvPr id="304" name="Google Shape;304;p44"/>
          <p:cNvSpPr txBox="1"/>
          <p:nvPr/>
        </p:nvSpPr>
        <p:spPr>
          <a:xfrm>
            <a:off x="424325" y="13862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Content Partitioning</a:t>
            </a:r>
            <a:endParaRPr sz="2400">
              <a:solidFill>
                <a:srgbClr val="FFA24B"/>
              </a:solidFill>
              <a:latin typeface="Avenir"/>
              <a:ea typeface="Avenir"/>
              <a:cs typeface="Avenir"/>
              <a:sym typeface="Avenir"/>
            </a:endParaRPr>
          </a:p>
        </p:txBody>
      </p:sp>
      <p:sp>
        <p:nvSpPr>
          <p:cNvPr id="305" name="Google Shape;305;p44"/>
          <p:cNvSpPr txBox="1"/>
          <p:nvPr/>
        </p:nvSpPr>
        <p:spPr>
          <a:xfrm>
            <a:off x="439725" y="12922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 Enterprise:</a:t>
            </a:r>
            <a:endParaRPr sz="1100">
              <a:solidFill>
                <a:schemeClr val="accent3"/>
              </a:solidFill>
              <a:latin typeface="Avenir"/>
              <a:ea typeface="Avenir"/>
              <a:cs typeface="Avenir"/>
              <a:sym typeface="Avenir"/>
            </a:endParaRPr>
          </a:p>
        </p:txBody>
      </p:sp>
      <p:cxnSp>
        <p:nvCxnSpPr>
          <p:cNvPr id="306" name="Google Shape;306;p44"/>
          <p:cNvCxnSpPr/>
          <p:nvPr/>
        </p:nvCxnSpPr>
        <p:spPr>
          <a:xfrm>
            <a:off x="492800" y="1935588"/>
            <a:ext cx="3582900" cy="0"/>
          </a:xfrm>
          <a:prstGeom prst="straightConnector1">
            <a:avLst/>
          </a:prstGeom>
          <a:noFill/>
          <a:ln cap="flat" cmpd="sng" w="9525">
            <a:solidFill>
              <a:schemeClr val="accent3"/>
            </a:solidFill>
            <a:prstDash val="solid"/>
            <a:round/>
            <a:headEnd len="med" w="med" type="none"/>
            <a:tailEnd len="med" w="med" type="none"/>
          </a:ln>
        </p:spPr>
      </p:cxnSp>
      <p:sp>
        <p:nvSpPr>
          <p:cNvPr id="307" name="Google Shape;307;p44"/>
          <p:cNvSpPr/>
          <p:nvPr/>
        </p:nvSpPr>
        <p:spPr>
          <a:xfrm>
            <a:off x="541275" y="3574500"/>
            <a:ext cx="1875300" cy="244800"/>
          </a:xfrm>
          <a:prstGeom prst="rect">
            <a:avLst/>
          </a:prstGeom>
          <a:noFill/>
          <a:ln cap="flat" cmpd="sng" w="9525">
            <a:solidFill>
              <a:srgbClr val="00BDA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00BDA5"/>
                </a:solidFill>
                <a:latin typeface="Avenir"/>
                <a:ea typeface="Avenir"/>
                <a:cs typeface="Avenir"/>
                <a:sym typeface="Avenir"/>
              </a:rPr>
              <a:t>New from INBOUND 2018</a:t>
            </a:r>
            <a:endParaRPr sz="800">
              <a:solidFill>
                <a:srgbClr val="00BDA5"/>
              </a:solidFill>
              <a:latin typeface="Avenir"/>
              <a:ea typeface="Avenir"/>
              <a:cs typeface="Avenir"/>
              <a:sym typeface="Aveni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1" name="Shape 311"/>
        <p:cNvGrpSpPr/>
        <p:nvPr/>
      </p:nvGrpSpPr>
      <p:grpSpPr>
        <a:xfrm>
          <a:off x="0" y="0"/>
          <a:ext cx="0" cy="0"/>
          <a:chOff x="0" y="0"/>
          <a:chExt cx="0" cy="0"/>
        </a:xfrm>
      </p:grpSpPr>
      <p:sp>
        <p:nvSpPr>
          <p:cNvPr id="312" name="Google Shape;312;p45"/>
          <p:cNvSpPr txBox="1"/>
          <p:nvPr/>
        </p:nvSpPr>
        <p:spPr>
          <a:xfrm>
            <a:off x="424325" y="17632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HubSpot Ads</a:t>
            </a:r>
            <a:endParaRPr sz="2400">
              <a:solidFill>
                <a:srgbClr val="FFA24B"/>
              </a:solidFill>
              <a:latin typeface="Avenir"/>
              <a:ea typeface="Avenir"/>
              <a:cs typeface="Avenir"/>
              <a:sym typeface="Avenir"/>
            </a:endParaRPr>
          </a:p>
        </p:txBody>
      </p:sp>
      <p:sp>
        <p:nvSpPr>
          <p:cNvPr id="313" name="Google Shape;313;p45"/>
          <p:cNvSpPr txBox="1"/>
          <p:nvPr/>
        </p:nvSpPr>
        <p:spPr>
          <a:xfrm>
            <a:off x="439725" y="2363944"/>
            <a:ext cx="3995400" cy="1110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Using Google AdWords, or advertising on Facebook? The Ads add-on in HubSpot shows you not only impressions and clicks, but leads, customers, and the actual ROI of your campaigns.</a:t>
            </a:r>
            <a:endParaRPr sz="1300">
              <a:solidFill>
                <a:schemeClr val="dk2"/>
              </a:solidFill>
              <a:latin typeface="Avenir"/>
              <a:ea typeface="Avenir"/>
              <a:cs typeface="Avenir"/>
              <a:sym typeface="Avenir"/>
            </a:endParaRPr>
          </a:p>
        </p:txBody>
      </p:sp>
      <p:sp>
        <p:nvSpPr>
          <p:cNvPr id="314" name="Google Shape;314;p45"/>
          <p:cNvSpPr txBox="1"/>
          <p:nvPr/>
        </p:nvSpPr>
        <p:spPr>
          <a:xfrm>
            <a:off x="439725" y="16692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Add-On:</a:t>
            </a:r>
            <a:endParaRPr sz="1100">
              <a:solidFill>
                <a:schemeClr val="accent3"/>
              </a:solidFill>
              <a:latin typeface="Avenir"/>
              <a:ea typeface="Avenir"/>
              <a:cs typeface="Avenir"/>
              <a:sym typeface="Avenir"/>
            </a:endParaRPr>
          </a:p>
        </p:txBody>
      </p:sp>
      <p:cxnSp>
        <p:nvCxnSpPr>
          <p:cNvPr id="315" name="Google Shape;315;p45"/>
          <p:cNvCxnSpPr/>
          <p:nvPr/>
        </p:nvCxnSpPr>
        <p:spPr>
          <a:xfrm>
            <a:off x="492800" y="23125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316" name="Google Shape;316;p45"/>
          <p:cNvPicPr preferRelativeResize="0"/>
          <p:nvPr/>
        </p:nvPicPr>
        <p:blipFill rotWithShape="1">
          <a:blip r:embed="rId3">
            <a:alphaModFix/>
          </a:blip>
          <a:srcRect b="0" l="0" r="32212" t="0"/>
          <a:stretch/>
        </p:blipFill>
        <p:spPr>
          <a:xfrm>
            <a:off x="4546325" y="483650"/>
            <a:ext cx="4597674" cy="4176200"/>
          </a:xfrm>
          <a:prstGeom prst="rect">
            <a:avLst/>
          </a:prstGeom>
          <a:noFill/>
          <a:ln>
            <a:noFill/>
          </a:ln>
          <a:effectLst>
            <a:outerShdw blurRad="428625" rotWithShape="0" algn="bl" dir="3180000" dist="123825">
              <a:srgbClr val="000000">
                <a:alpha val="50000"/>
              </a:srgbClr>
            </a:outerShdw>
          </a:effectLst>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 name="Shape 320"/>
        <p:cNvGrpSpPr/>
        <p:nvPr/>
      </p:nvGrpSpPr>
      <p:grpSpPr>
        <a:xfrm>
          <a:off x="0" y="0"/>
          <a:ext cx="0" cy="0"/>
          <a:chOff x="0" y="0"/>
          <a:chExt cx="0" cy="0"/>
        </a:xfrm>
      </p:grpSpPr>
      <p:sp>
        <p:nvSpPr>
          <p:cNvPr id="321" name="Google Shape;321;p46"/>
          <p:cNvSpPr txBox="1"/>
          <p:nvPr/>
        </p:nvSpPr>
        <p:spPr>
          <a:xfrm>
            <a:off x="424325" y="17632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HubSpot CMS</a:t>
            </a:r>
            <a:endParaRPr sz="2400">
              <a:solidFill>
                <a:srgbClr val="FFA24B"/>
              </a:solidFill>
              <a:latin typeface="Avenir"/>
              <a:ea typeface="Avenir"/>
              <a:cs typeface="Avenir"/>
              <a:sym typeface="Avenir"/>
            </a:endParaRPr>
          </a:p>
        </p:txBody>
      </p:sp>
      <p:sp>
        <p:nvSpPr>
          <p:cNvPr id="322" name="Google Shape;322;p46"/>
          <p:cNvSpPr txBox="1"/>
          <p:nvPr/>
        </p:nvSpPr>
        <p:spPr>
          <a:xfrm>
            <a:off x="439725" y="2363944"/>
            <a:ext cx="3995400" cy="1110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Build and host your entire site with HubSpot’s drag and drop website builder. Personalize content for every visitor, and publish mobile-optimized content all from within a single interface.</a:t>
            </a:r>
            <a:endParaRPr sz="1300">
              <a:solidFill>
                <a:schemeClr val="dk2"/>
              </a:solidFill>
              <a:latin typeface="Avenir"/>
              <a:ea typeface="Avenir"/>
              <a:cs typeface="Avenir"/>
              <a:sym typeface="Avenir"/>
            </a:endParaRPr>
          </a:p>
        </p:txBody>
      </p:sp>
      <p:sp>
        <p:nvSpPr>
          <p:cNvPr id="323" name="Google Shape;323;p46"/>
          <p:cNvSpPr txBox="1"/>
          <p:nvPr/>
        </p:nvSpPr>
        <p:spPr>
          <a:xfrm>
            <a:off x="439725" y="16692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Add-On or Standalone:</a:t>
            </a:r>
            <a:endParaRPr sz="1100">
              <a:solidFill>
                <a:schemeClr val="accent3"/>
              </a:solidFill>
              <a:latin typeface="Avenir"/>
              <a:ea typeface="Avenir"/>
              <a:cs typeface="Avenir"/>
              <a:sym typeface="Avenir"/>
            </a:endParaRPr>
          </a:p>
        </p:txBody>
      </p:sp>
      <p:cxnSp>
        <p:nvCxnSpPr>
          <p:cNvPr id="324" name="Google Shape;324;p46"/>
          <p:cNvCxnSpPr/>
          <p:nvPr/>
        </p:nvCxnSpPr>
        <p:spPr>
          <a:xfrm>
            <a:off x="492800" y="23125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325" name="Google Shape;325;p46"/>
          <p:cNvPicPr preferRelativeResize="0"/>
          <p:nvPr/>
        </p:nvPicPr>
        <p:blipFill rotWithShape="1">
          <a:blip r:embed="rId3">
            <a:alphaModFix/>
          </a:blip>
          <a:srcRect b="0" l="413" r="42990" t="0"/>
          <a:stretch/>
        </p:blipFill>
        <p:spPr>
          <a:xfrm>
            <a:off x="4700425" y="363950"/>
            <a:ext cx="4443575" cy="4415575"/>
          </a:xfrm>
          <a:prstGeom prst="rect">
            <a:avLst/>
          </a:prstGeom>
          <a:noFill/>
          <a:ln>
            <a:noFill/>
          </a:ln>
          <a:effectLst>
            <a:outerShdw blurRad="328613" rotWithShape="0" algn="bl" dir="3660000" dist="114300">
              <a:srgbClr val="000000">
                <a:alpha val="54000"/>
              </a:srgb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Google Shape;330;p47"/>
          <p:cNvSpPr txBox="1"/>
          <p:nvPr/>
        </p:nvSpPr>
        <p:spPr>
          <a:xfrm>
            <a:off x="424325" y="1361950"/>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Closely connected to CRM</a:t>
            </a:r>
            <a:endParaRPr sz="2400">
              <a:solidFill>
                <a:srgbClr val="FFA24B"/>
              </a:solidFill>
              <a:latin typeface="Avenir"/>
              <a:ea typeface="Avenir"/>
              <a:cs typeface="Avenir"/>
              <a:sym typeface="Avenir"/>
            </a:endParaRPr>
          </a:p>
        </p:txBody>
      </p:sp>
      <p:sp>
        <p:nvSpPr>
          <p:cNvPr id="331" name="Google Shape;331;p47"/>
          <p:cNvSpPr txBox="1"/>
          <p:nvPr/>
        </p:nvSpPr>
        <p:spPr>
          <a:xfrm>
            <a:off x="439725" y="2041850"/>
            <a:ext cx="3975000" cy="2041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Right out of the box, Marketing Hub is deeply connected to HubSpot CRM. Track contacts, companies, deals, tasks, tickets and more inside </a:t>
            </a:r>
            <a:br>
              <a:rPr lang="en" sz="1300">
                <a:solidFill>
                  <a:schemeClr val="dk2"/>
                </a:solidFill>
                <a:latin typeface="Avenir"/>
                <a:ea typeface="Avenir"/>
                <a:cs typeface="Avenir"/>
                <a:sym typeface="Avenir"/>
              </a:rPr>
            </a:br>
            <a:r>
              <a:rPr lang="en" sz="1300">
                <a:solidFill>
                  <a:schemeClr val="dk2"/>
                </a:solidFill>
                <a:latin typeface="Avenir"/>
                <a:ea typeface="Avenir"/>
                <a:cs typeface="Avenir"/>
                <a:sym typeface="Avenir"/>
              </a:rPr>
              <a:t>the #1 CRM for SMBs.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Already use a CRM system that you love like Salesforce? HubSpot has a fully supported native integration that is easy to set up and use (Professional and above.)</a:t>
            </a:r>
            <a:endParaRPr sz="1300">
              <a:solidFill>
                <a:schemeClr val="dk2"/>
              </a:solidFill>
              <a:latin typeface="Avenir"/>
              <a:ea typeface="Avenir"/>
              <a:cs typeface="Avenir"/>
              <a:sym typeface="Avenir"/>
            </a:endParaRPr>
          </a:p>
        </p:txBody>
      </p:sp>
      <p:cxnSp>
        <p:nvCxnSpPr>
          <p:cNvPr id="332" name="Google Shape;332;p47"/>
          <p:cNvCxnSpPr/>
          <p:nvPr/>
        </p:nvCxnSpPr>
        <p:spPr>
          <a:xfrm>
            <a:off x="492800" y="1911288"/>
            <a:ext cx="3880800" cy="0"/>
          </a:xfrm>
          <a:prstGeom prst="straightConnector1">
            <a:avLst/>
          </a:prstGeom>
          <a:noFill/>
          <a:ln cap="flat" cmpd="sng" w="9525">
            <a:solidFill>
              <a:schemeClr val="accent3"/>
            </a:solidFill>
            <a:prstDash val="solid"/>
            <a:round/>
            <a:headEnd len="med" w="med" type="none"/>
            <a:tailEnd len="med" w="med" type="none"/>
          </a:ln>
        </p:spPr>
      </p:cxnSp>
      <p:sp>
        <p:nvSpPr>
          <p:cNvPr id="333" name="Google Shape;333;p47"/>
          <p:cNvSpPr txBox="1"/>
          <p:nvPr/>
        </p:nvSpPr>
        <p:spPr>
          <a:xfrm>
            <a:off x="439725" y="1254281"/>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a:t>
            </a:r>
            <a:endParaRPr sz="1100">
              <a:solidFill>
                <a:schemeClr val="accent3"/>
              </a:solidFill>
              <a:latin typeface="Avenir"/>
              <a:ea typeface="Avenir"/>
              <a:cs typeface="Avenir"/>
              <a:sym typeface="Avenir"/>
            </a:endParaRPr>
          </a:p>
        </p:txBody>
      </p:sp>
      <p:pic>
        <p:nvPicPr>
          <p:cNvPr id="334" name="Google Shape;334;p47"/>
          <p:cNvPicPr preferRelativeResize="0"/>
          <p:nvPr/>
        </p:nvPicPr>
        <p:blipFill rotWithShape="1">
          <a:blip r:embed="rId3">
            <a:alphaModFix/>
          </a:blip>
          <a:srcRect b="0" l="0" r="27959" t="0"/>
          <a:stretch/>
        </p:blipFill>
        <p:spPr>
          <a:xfrm>
            <a:off x="4489100" y="390050"/>
            <a:ext cx="4654899" cy="4363399"/>
          </a:xfrm>
          <a:prstGeom prst="rect">
            <a:avLst/>
          </a:prstGeom>
          <a:noFill/>
          <a:ln>
            <a:noFill/>
          </a:ln>
          <a:effectLst>
            <a:outerShdw blurRad="385763" rotWithShape="0" algn="bl" dir="3840000" dist="114300">
              <a:srgbClr val="000000">
                <a:alpha val="50000"/>
              </a:srgbClr>
            </a:outerShdw>
          </a:effectLst>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8" name="Shape 338"/>
        <p:cNvGrpSpPr/>
        <p:nvPr/>
      </p:nvGrpSpPr>
      <p:grpSpPr>
        <a:xfrm>
          <a:off x="0" y="0"/>
          <a:ext cx="0" cy="0"/>
          <a:chOff x="0" y="0"/>
          <a:chExt cx="0" cy="0"/>
        </a:xfrm>
      </p:grpSpPr>
      <p:sp>
        <p:nvSpPr>
          <p:cNvPr id="339" name="Google Shape;339;p48"/>
          <p:cNvSpPr txBox="1"/>
          <p:nvPr/>
        </p:nvSpPr>
        <p:spPr>
          <a:xfrm>
            <a:off x="280475" y="1737975"/>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A24B"/>
                </a:solidFill>
                <a:latin typeface="Avenir"/>
                <a:ea typeface="Avenir"/>
                <a:cs typeface="Avenir"/>
                <a:sym typeface="Avenir"/>
              </a:rPr>
              <a:t>Part of the HubSpot Platform</a:t>
            </a:r>
            <a:endParaRPr sz="2400">
              <a:solidFill>
                <a:srgbClr val="FFA24B"/>
              </a:solidFill>
              <a:latin typeface="Avenir"/>
              <a:ea typeface="Avenir"/>
              <a:cs typeface="Avenir"/>
              <a:sym typeface="Avenir"/>
            </a:endParaRPr>
          </a:p>
        </p:txBody>
      </p:sp>
      <p:sp>
        <p:nvSpPr>
          <p:cNvPr id="340" name="Google Shape;340;p48"/>
          <p:cNvSpPr txBox="1"/>
          <p:nvPr/>
        </p:nvSpPr>
        <p:spPr>
          <a:xfrm>
            <a:off x="295875" y="2417885"/>
            <a:ext cx="3975000" cy="1095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Marketing Hub works in close concert with Sales Hub, Service Hub, and hundreds of HubSpot Connect integrations. Add additional tools easily, whenever it makes sense for your team.</a:t>
            </a:r>
            <a:endParaRPr sz="1300">
              <a:solidFill>
                <a:schemeClr val="dk2"/>
              </a:solidFill>
              <a:latin typeface="Avenir"/>
              <a:ea typeface="Avenir"/>
              <a:cs typeface="Avenir"/>
              <a:sym typeface="Avenir"/>
            </a:endParaRPr>
          </a:p>
        </p:txBody>
      </p:sp>
      <p:cxnSp>
        <p:nvCxnSpPr>
          <p:cNvPr id="341" name="Google Shape;341;p48"/>
          <p:cNvCxnSpPr/>
          <p:nvPr/>
        </p:nvCxnSpPr>
        <p:spPr>
          <a:xfrm>
            <a:off x="348950" y="2287313"/>
            <a:ext cx="4055400" cy="0"/>
          </a:xfrm>
          <a:prstGeom prst="straightConnector1">
            <a:avLst/>
          </a:prstGeom>
          <a:noFill/>
          <a:ln cap="flat" cmpd="sng" w="9525">
            <a:solidFill>
              <a:schemeClr val="accent3"/>
            </a:solidFill>
            <a:prstDash val="solid"/>
            <a:round/>
            <a:headEnd len="med" w="med" type="none"/>
            <a:tailEnd len="med" w="med" type="none"/>
          </a:ln>
        </p:spPr>
      </p:cxnSp>
      <p:sp>
        <p:nvSpPr>
          <p:cNvPr id="342" name="Google Shape;342;p48"/>
          <p:cNvSpPr txBox="1"/>
          <p:nvPr/>
        </p:nvSpPr>
        <p:spPr>
          <a:xfrm>
            <a:off x="295875" y="16303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Marketing Hub:</a:t>
            </a:r>
            <a:endParaRPr sz="1100">
              <a:solidFill>
                <a:schemeClr val="accent3"/>
              </a:solidFill>
              <a:latin typeface="Avenir"/>
              <a:ea typeface="Avenir"/>
              <a:cs typeface="Avenir"/>
              <a:sym typeface="Avenir"/>
            </a:endParaRPr>
          </a:p>
        </p:txBody>
      </p:sp>
      <p:pic>
        <p:nvPicPr>
          <p:cNvPr id="343" name="Google Shape;343;p48"/>
          <p:cNvPicPr preferRelativeResize="0"/>
          <p:nvPr/>
        </p:nvPicPr>
        <p:blipFill rotWithShape="1">
          <a:blip r:embed="rId3">
            <a:alphaModFix/>
          </a:blip>
          <a:srcRect b="0" l="0" r="13569" t="0"/>
          <a:stretch/>
        </p:blipFill>
        <p:spPr>
          <a:xfrm>
            <a:off x="4694750" y="429800"/>
            <a:ext cx="4449248" cy="4302300"/>
          </a:xfrm>
          <a:prstGeom prst="rect">
            <a:avLst/>
          </a:prstGeom>
          <a:noFill/>
          <a:ln>
            <a:noFill/>
          </a:ln>
          <a:effectLst>
            <a:outerShdw blurRad="371475" rotWithShape="0" algn="bl" dir="4260000" dist="133350">
              <a:srgbClr val="000000">
                <a:alpha val="50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 name="Shape 89"/>
        <p:cNvGrpSpPr/>
        <p:nvPr/>
      </p:nvGrpSpPr>
      <p:grpSpPr>
        <a:xfrm>
          <a:off x="0" y="0"/>
          <a:ext cx="0" cy="0"/>
          <a:chOff x="0" y="0"/>
          <a:chExt cx="0" cy="0"/>
        </a:xfrm>
      </p:grpSpPr>
      <p:sp>
        <p:nvSpPr>
          <p:cNvPr id="90" name="Google Shape;90;p22"/>
          <p:cNvSpPr/>
          <p:nvPr/>
        </p:nvSpPr>
        <p:spPr>
          <a:xfrm>
            <a:off x="311550" y="1543698"/>
            <a:ext cx="8520900" cy="2642700"/>
          </a:xfrm>
          <a:prstGeom prst="roundRect">
            <a:avLst>
              <a:gd fmla="val 2096" name="adj"/>
            </a:avLst>
          </a:prstGeom>
          <a:solidFill>
            <a:srgbClr val="FFFFFF"/>
          </a:solidFill>
          <a:ln cap="flat" cmpd="sng" w="9525">
            <a:solidFill>
              <a:srgbClr val="B7B7B7"/>
            </a:solidFill>
            <a:prstDash val="solid"/>
            <a:round/>
            <a:headEnd len="sm" w="sm" type="none"/>
            <a:tailEnd len="sm" w="sm" type="none"/>
          </a:ln>
          <a:effectLst>
            <a:outerShdw blurRad="100013" rotWithShape="0" algn="bl" dir="5400000" dist="19050">
              <a:srgbClr val="000000">
                <a:alpha val="18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22"/>
          <p:cNvSpPr/>
          <p:nvPr/>
        </p:nvSpPr>
        <p:spPr>
          <a:xfrm>
            <a:off x="6016175" y="1829747"/>
            <a:ext cx="2638800" cy="1192800"/>
          </a:xfrm>
          <a:prstGeom prst="roundRect">
            <a:avLst>
              <a:gd fmla="val 4673" name="adj"/>
            </a:avLst>
          </a:prstGeom>
          <a:solidFill>
            <a:srgbClr val="FFFFFF"/>
          </a:solidFill>
          <a:ln cap="flat" cmpd="sng" w="9525">
            <a:solidFill>
              <a:schemeClr val="accent5"/>
            </a:solidFill>
            <a:prstDash val="solid"/>
            <a:round/>
            <a:headEnd len="sm" w="sm" type="none"/>
            <a:tailEnd len="sm" w="sm" type="none"/>
          </a:ln>
          <a:effectLst>
            <a:outerShdw blurRad="100013" rotWithShape="0" algn="bl" dir="5400000" dist="19050">
              <a:srgbClr val="000000">
                <a:alpha val="18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22"/>
          <p:cNvSpPr/>
          <p:nvPr/>
        </p:nvSpPr>
        <p:spPr>
          <a:xfrm>
            <a:off x="497650" y="3135900"/>
            <a:ext cx="8157300" cy="772200"/>
          </a:xfrm>
          <a:prstGeom prst="roundRect">
            <a:avLst>
              <a:gd fmla="val 4673" name="adj"/>
            </a:avLst>
          </a:prstGeom>
          <a:solidFill>
            <a:srgbClr val="FFFFFF"/>
          </a:solidFill>
          <a:ln cap="flat" cmpd="sng" w="9525">
            <a:solidFill>
              <a:srgbClr val="FF7048"/>
            </a:solidFill>
            <a:prstDash val="solid"/>
            <a:round/>
            <a:headEnd len="sm" w="sm" type="none"/>
            <a:tailEnd len="sm" w="sm" type="none"/>
          </a:ln>
          <a:effectLst>
            <a:outerShdw blurRad="100013" rotWithShape="0" algn="bl" dir="5400000" dist="19050">
              <a:srgbClr val="000000">
                <a:alpha val="18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22"/>
          <p:cNvSpPr/>
          <p:nvPr/>
        </p:nvSpPr>
        <p:spPr>
          <a:xfrm>
            <a:off x="497650" y="1829747"/>
            <a:ext cx="2638800" cy="1192800"/>
          </a:xfrm>
          <a:prstGeom prst="roundRect">
            <a:avLst>
              <a:gd fmla="val 4673" name="adj"/>
            </a:avLst>
          </a:prstGeom>
          <a:solidFill>
            <a:srgbClr val="FFFFFF"/>
          </a:solidFill>
          <a:ln cap="flat" cmpd="sng" w="9525">
            <a:solidFill>
              <a:srgbClr val="F5C26B"/>
            </a:solidFill>
            <a:prstDash val="solid"/>
            <a:round/>
            <a:headEnd len="sm" w="sm" type="none"/>
            <a:tailEnd len="sm" w="sm" type="none"/>
          </a:ln>
          <a:effectLst>
            <a:outerShdw blurRad="100013" rotWithShape="0" algn="bl" dir="5400000" dist="19050">
              <a:srgbClr val="000000">
                <a:alpha val="18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4" name="Google Shape;94;p22"/>
          <p:cNvPicPr preferRelativeResize="0"/>
          <p:nvPr/>
        </p:nvPicPr>
        <p:blipFill>
          <a:blip r:embed="rId3">
            <a:alphaModFix/>
          </a:blip>
          <a:stretch>
            <a:fillRect/>
          </a:stretch>
        </p:blipFill>
        <p:spPr>
          <a:xfrm>
            <a:off x="6949450" y="2210812"/>
            <a:ext cx="772249" cy="772249"/>
          </a:xfrm>
          <a:prstGeom prst="rect">
            <a:avLst/>
          </a:prstGeom>
          <a:noFill/>
          <a:ln>
            <a:noFill/>
          </a:ln>
        </p:spPr>
      </p:pic>
      <p:pic>
        <p:nvPicPr>
          <p:cNvPr id="95" name="Google Shape;95;p22"/>
          <p:cNvPicPr preferRelativeResize="0"/>
          <p:nvPr/>
        </p:nvPicPr>
        <p:blipFill>
          <a:blip r:embed="rId4">
            <a:alphaModFix/>
          </a:blip>
          <a:stretch>
            <a:fillRect/>
          </a:stretch>
        </p:blipFill>
        <p:spPr>
          <a:xfrm>
            <a:off x="1508398" y="2210826"/>
            <a:ext cx="772249" cy="772231"/>
          </a:xfrm>
          <a:prstGeom prst="rect">
            <a:avLst/>
          </a:prstGeom>
          <a:noFill/>
          <a:ln>
            <a:noFill/>
          </a:ln>
        </p:spPr>
      </p:pic>
      <p:sp>
        <p:nvSpPr>
          <p:cNvPr id="96" name="Google Shape;96;p22"/>
          <p:cNvSpPr txBox="1"/>
          <p:nvPr/>
        </p:nvSpPr>
        <p:spPr>
          <a:xfrm>
            <a:off x="545775" y="1857725"/>
            <a:ext cx="2590800" cy="3531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A24B"/>
                </a:solidFill>
                <a:uFill>
                  <a:noFill/>
                </a:uFill>
                <a:latin typeface="Avenir"/>
                <a:ea typeface="Avenir"/>
                <a:cs typeface="Avenir"/>
                <a:sym typeface="Avenir"/>
                <a:hlinkClick action="ppaction://hlinksldjump" r:id="rId5"/>
              </a:rPr>
              <a:t>Marketing Hub</a:t>
            </a:r>
            <a:endParaRPr>
              <a:solidFill>
                <a:srgbClr val="7B98B6"/>
              </a:solidFill>
              <a:latin typeface="Avenir"/>
              <a:ea typeface="Avenir"/>
              <a:cs typeface="Avenir"/>
              <a:sym typeface="Avenir"/>
            </a:endParaRPr>
          </a:p>
        </p:txBody>
      </p:sp>
      <p:pic>
        <p:nvPicPr>
          <p:cNvPr id="97" name="Google Shape;97;p22"/>
          <p:cNvPicPr preferRelativeResize="0"/>
          <p:nvPr/>
        </p:nvPicPr>
        <p:blipFill>
          <a:blip r:embed="rId6">
            <a:alphaModFix/>
          </a:blip>
          <a:stretch>
            <a:fillRect/>
          </a:stretch>
        </p:blipFill>
        <p:spPr>
          <a:xfrm>
            <a:off x="3596055" y="3238288"/>
            <a:ext cx="567451" cy="567435"/>
          </a:xfrm>
          <a:prstGeom prst="rect">
            <a:avLst/>
          </a:prstGeom>
          <a:noFill/>
          <a:ln>
            <a:noFill/>
          </a:ln>
        </p:spPr>
      </p:pic>
      <p:sp>
        <p:nvSpPr>
          <p:cNvPr id="98" name="Google Shape;98;p22"/>
          <p:cNvSpPr txBox="1"/>
          <p:nvPr/>
        </p:nvSpPr>
        <p:spPr>
          <a:xfrm>
            <a:off x="4259053" y="3180300"/>
            <a:ext cx="1516200" cy="6834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a:solidFill>
                  <a:srgbClr val="FF7A59"/>
                </a:solidFill>
                <a:latin typeface="Avenir"/>
                <a:ea typeface="Avenir"/>
                <a:cs typeface="Avenir"/>
                <a:sym typeface="Avenir"/>
              </a:rPr>
              <a:t>HubSpot CRM </a:t>
            </a:r>
            <a:endParaRPr sz="1000">
              <a:solidFill>
                <a:srgbClr val="7B98B6"/>
              </a:solidFill>
              <a:latin typeface="Avenir"/>
              <a:ea typeface="Avenir"/>
              <a:cs typeface="Avenir"/>
              <a:sym typeface="Avenir"/>
            </a:endParaRPr>
          </a:p>
        </p:txBody>
      </p:sp>
      <p:sp>
        <p:nvSpPr>
          <p:cNvPr id="99" name="Google Shape;99;p22"/>
          <p:cNvSpPr/>
          <p:nvPr/>
        </p:nvSpPr>
        <p:spPr>
          <a:xfrm>
            <a:off x="3256975" y="1829747"/>
            <a:ext cx="2638800" cy="1192800"/>
          </a:xfrm>
          <a:prstGeom prst="roundRect">
            <a:avLst>
              <a:gd fmla="val 4673" name="adj"/>
            </a:avLst>
          </a:prstGeom>
          <a:solidFill>
            <a:srgbClr val="FFFFFF"/>
          </a:solidFill>
          <a:ln cap="flat" cmpd="sng" w="9525">
            <a:solidFill>
              <a:srgbClr val="00B6B2"/>
            </a:solidFill>
            <a:prstDash val="solid"/>
            <a:round/>
            <a:headEnd len="sm" w="sm" type="none"/>
            <a:tailEnd len="sm" w="sm" type="none"/>
          </a:ln>
          <a:effectLst>
            <a:outerShdw blurRad="100013" rotWithShape="0" algn="bl" dir="5400000" dist="19050">
              <a:srgbClr val="000000">
                <a:alpha val="18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22"/>
          <p:cNvSpPr txBox="1"/>
          <p:nvPr/>
        </p:nvSpPr>
        <p:spPr>
          <a:xfrm>
            <a:off x="3305100" y="1857725"/>
            <a:ext cx="2590800" cy="3531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00B6B2"/>
                </a:solidFill>
                <a:latin typeface="Avenir"/>
                <a:ea typeface="Avenir"/>
                <a:cs typeface="Avenir"/>
                <a:sym typeface="Avenir"/>
              </a:rPr>
              <a:t>Sales</a:t>
            </a:r>
            <a:r>
              <a:rPr lang="en">
                <a:solidFill>
                  <a:srgbClr val="00B6B2"/>
                </a:solidFill>
                <a:uFill>
                  <a:noFill/>
                </a:uFill>
                <a:latin typeface="Avenir"/>
                <a:ea typeface="Avenir"/>
                <a:cs typeface="Avenir"/>
                <a:sym typeface="Avenir"/>
                <a:hlinkClick action="ppaction://hlinksldjump" r:id="rId7"/>
              </a:rPr>
              <a:t> Hub</a:t>
            </a:r>
            <a:endParaRPr>
              <a:solidFill>
                <a:srgbClr val="00B6B2"/>
              </a:solidFill>
              <a:latin typeface="Avenir"/>
              <a:ea typeface="Avenir"/>
              <a:cs typeface="Avenir"/>
              <a:sym typeface="Avenir"/>
            </a:endParaRPr>
          </a:p>
        </p:txBody>
      </p:sp>
      <p:sp>
        <p:nvSpPr>
          <p:cNvPr id="101" name="Google Shape;101;p22"/>
          <p:cNvSpPr txBox="1"/>
          <p:nvPr/>
        </p:nvSpPr>
        <p:spPr>
          <a:xfrm>
            <a:off x="6064300" y="1857725"/>
            <a:ext cx="2590800" cy="3531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a:solidFill>
                  <a:schemeClr val="accent5"/>
                </a:solidFill>
                <a:latin typeface="Avenir"/>
                <a:ea typeface="Avenir"/>
                <a:cs typeface="Avenir"/>
                <a:sym typeface="Avenir"/>
              </a:rPr>
              <a:t>Service</a:t>
            </a:r>
            <a:r>
              <a:rPr lang="en">
                <a:solidFill>
                  <a:schemeClr val="accent5"/>
                </a:solidFill>
                <a:uFill>
                  <a:noFill/>
                </a:uFill>
                <a:latin typeface="Avenir"/>
                <a:ea typeface="Avenir"/>
                <a:cs typeface="Avenir"/>
                <a:sym typeface="Avenir"/>
                <a:hlinkClick action="ppaction://hlinksldjump" r:id="rId8"/>
              </a:rPr>
              <a:t> Hub</a:t>
            </a:r>
            <a:endParaRPr>
              <a:solidFill>
                <a:schemeClr val="accent5"/>
              </a:solidFill>
              <a:latin typeface="Avenir"/>
              <a:ea typeface="Avenir"/>
              <a:cs typeface="Avenir"/>
              <a:sym typeface="Avenir"/>
            </a:endParaRPr>
          </a:p>
        </p:txBody>
      </p:sp>
      <p:pic>
        <p:nvPicPr>
          <p:cNvPr id="102" name="Google Shape;102;p22"/>
          <p:cNvPicPr preferRelativeResize="0"/>
          <p:nvPr/>
        </p:nvPicPr>
        <p:blipFill>
          <a:blip r:embed="rId9">
            <a:alphaModFix/>
          </a:blip>
          <a:stretch>
            <a:fillRect/>
          </a:stretch>
        </p:blipFill>
        <p:spPr>
          <a:xfrm>
            <a:off x="4190249" y="2210826"/>
            <a:ext cx="772249" cy="772191"/>
          </a:xfrm>
          <a:prstGeom prst="rect">
            <a:avLst/>
          </a:prstGeom>
          <a:noFill/>
          <a:ln>
            <a:noFill/>
          </a:ln>
        </p:spPr>
      </p:pic>
      <p:sp>
        <p:nvSpPr>
          <p:cNvPr id="103" name="Google Shape;103;p22"/>
          <p:cNvSpPr txBox="1"/>
          <p:nvPr/>
        </p:nvSpPr>
        <p:spPr>
          <a:xfrm>
            <a:off x="1251450" y="193050"/>
            <a:ext cx="6641100" cy="4245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2000">
                <a:solidFill>
                  <a:srgbClr val="FF7048"/>
                </a:solidFill>
                <a:latin typeface="Avenir"/>
                <a:ea typeface="Avenir"/>
                <a:cs typeface="Avenir"/>
                <a:sym typeface="Avenir"/>
              </a:rPr>
              <a:t>New in 2018: </a:t>
            </a:r>
            <a:r>
              <a:rPr lang="en" sz="2000">
                <a:solidFill>
                  <a:srgbClr val="FF7048"/>
                </a:solidFill>
                <a:latin typeface="Avenir"/>
                <a:ea typeface="Avenir"/>
                <a:cs typeface="Avenir"/>
                <a:sym typeface="Avenir"/>
              </a:rPr>
              <a:t>Introducing the HubSpot Growth Suites</a:t>
            </a:r>
            <a:endParaRPr sz="2000">
              <a:solidFill>
                <a:srgbClr val="FF7048"/>
              </a:solidFill>
              <a:latin typeface="Avenir"/>
              <a:ea typeface="Avenir"/>
              <a:cs typeface="Avenir"/>
              <a:sym typeface="Avenir"/>
            </a:endParaRPr>
          </a:p>
        </p:txBody>
      </p:sp>
      <p:sp>
        <p:nvSpPr>
          <p:cNvPr id="104" name="Google Shape;104;p22"/>
          <p:cNvSpPr txBox="1"/>
          <p:nvPr/>
        </p:nvSpPr>
        <p:spPr>
          <a:xfrm>
            <a:off x="1251450" y="732650"/>
            <a:ext cx="6641100" cy="5031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7B98B6"/>
                </a:solidFill>
                <a:latin typeface="Avenir"/>
                <a:ea typeface="Avenir"/>
                <a:cs typeface="Avenir"/>
                <a:sym typeface="Avenir"/>
              </a:rPr>
              <a:t>All the tools HubSpot has to offer at the Starter, Professional </a:t>
            </a:r>
            <a:br>
              <a:rPr lang="en">
                <a:solidFill>
                  <a:srgbClr val="7B98B6"/>
                </a:solidFill>
                <a:latin typeface="Avenir"/>
                <a:ea typeface="Avenir"/>
                <a:cs typeface="Avenir"/>
                <a:sym typeface="Avenir"/>
              </a:rPr>
            </a:br>
            <a:r>
              <a:rPr lang="en">
                <a:solidFill>
                  <a:srgbClr val="7B98B6"/>
                </a:solidFill>
                <a:latin typeface="Avenir"/>
                <a:ea typeface="Avenir"/>
                <a:cs typeface="Avenir"/>
                <a:sym typeface="Avenir"/>
              </a:rPr>
              <a:t>or Enterprise level, available in a single package available for 25% off</a:t>
            </a:r>
            <a:endParaRPr>
              <a:solidFill>
                <a:srgbClr val="7B98B6"/>
              </a:solidFill>
              <a:latin typeface="Avenir"/>
              <a:ea typeface="Avenir"/>
              <a:cs typeface="Avenir"/>
              <a:sym typeface="Avenir"/>
            </a:endParaRPr>
          </a:p>
        </p:txBody>
      </p:sp>
      <p:sp>
        <p:nvSpPr>
          <p:cNvPr id="105" name="Google Shape;105;p22"/>
          <p:cNvSpPr txBox="1"/>
          <p:nvPr/>
        </p:nvSpPr>
        <p:spPr>
          <a:xfrm>
            <a:off x="1326900" y="4344675"/>
            <a:ext cx="6547200" cy="567300"/>
          </a:xfrm>
          <a:prstGeom prst="rect">
            <a:avLst/>
          </a:prstGeom>
          <a:no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rPr lang="en">
                <a:solidFill>
                  <a:srgbClr val="434343"/>
                </a:solidFill>
                <a:latin typeface="Avenir"/>
                <a:ea typeface="Avenir"/>
                <a:cs typeface="Avenir"/>
                <a:sym typeface="Avenir"/>
              </a:rPr>
              <a:t>See </a:t>
            </a:r>
            <a:r>
              <a:rPr lang="en" u="sng">
                <a:solidFill>
                  <a:schemeClr val="hlink"/>
                </a:solidFill>
                <a:latin typeface="Avenir"/>
                <a:ea typeface="Avenir"/>
                <a:cs typeface="Avenir"/>
                <a:sym typeface="Avenir"/>
                <a:hlinkClick r:id="rId10"/>
              </a:rPr>
              <a:t>hubspot.com/pricing</a:t>
            </a:r>
            <a:r>
              <a:rPr lang="en">
                <a:solidFill>
                  <a:srgbClr val="434343"/>
                </a:solidFill>
                <a:latin typeface="Avenir"/>
                <a:ea typeface="Avenir"/>
                <a:cs typeface="Avenir"/>
                <a:sym typeface="Avenir"/>
              </a:rPr>
              <a:t> for more details.</a:t>
            </a:r>
            <a:endParaRPr>
              <a:solidFill>
                <a:srgbClr val="434343"/>
              </a:solidFill>
              <a:latin typeface="Avenir"/>
              <a:ea typeface="Avenir"/>
              <a:cs typeface="Avenir"/>
              <a:sym typeface="Avenir"/>
            </a:endParaRPr>
          </a:p>
          <a:p>
            <a:pPr indent="0" lvl="0" marL="0" rtl="0" algn="ctr">
              <a:lnSpc>
                <a:spcPct val="150000"/>
              </a:lnSpc>
              <a:spcBef>
                <a:spcPts val="0"/>
              </a:spcBef>
              <a:spcAft>
                <a:spcPts val="0"/>
              </a:spcAft>
              <a:buNone/>
            </a:pPr>
            <a:r>
              <a:rPr lang="en" sz="1000">
                <a:solidFill>
                  <a:srgbClr val="B7B7B7"/>
                </a:solidFill>
                <a:latin typeface="Avenir"/>
                <a:ea typeface="Avenir"/>
                <a:cs typeface="Avenir"/>
                <a:sym typeface="Avenir"/>
              </a:rPr>
              <a:t>Required onboarding and contact pricing not included above.</a:t>
            </a:r>
            <a:endParaRPr sz="1000">
              <a:solidFill>
                <a:srgbClr val="B7B7B7"/>
              </a:solidFill>
              <a:latin typeface="Avenir"/>
              <a:ea typeface="Avenir"/>
              <a:cs typeface="Avenir"/>
              <a:sym typeface="Aveni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sp>
        <p:nvSpPr>
          <p:cNvPr id="348" name="Google Shape;348;p49"/>
          <p:cNvSpPr txBox="1"/>
          <p:nvPr/>
        </p:nvSpPr>
        <p:spPr>
          <a:xfrm>
            <a:off x="3059400" y="2107200"/>
            <a:ext cx="4856100" cy="92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solidFill>
                  <a:srgbClr val="FFFFFF"/>
                </a:solidFill>
                <a:latin typeface="Avenir"/>
                <a:ea typeface="Avenir"/>
                <a:cs typeface="Avenir"/>
                <a:sym typeface="Avenir"/>
              </a:rPr>
              <a:t>Sales Hub</a:t>
            </a:r>
            <a:endParaRPr sz="4800">
              <a:solidFill>
                <a:srgbClr val="FFFFFF"/>
              </a:solidFill>
              <a:latin typeface="Avenir"/>
              <a:ea typeface="Avenir"/>
              <a:cs typeface="Avenir"/>
              <a:sym typeface="Avenir"/>
            </a:endParaRPr>
          </a:p>
        </p:txBody>
      </p:sp>
      <p:pic>
        <p:nvPicPr>
          <p:cNvPr id="349" name="Google Shape;349;p49"/>
          <p:cNvPicPr preferRelativeResize="0"/>
          <p:nvPr/>
        </p:nvPicPr>
        <p:blipFill>
          <a:blip r:embed="rId3">
            <a:alphaModFix/>
          </a:blip>
          <a:stretch>
            <a:fillRect/>
          </a:stretch>
        </p:blipFill>
        <p:spPr>
          <a:xfrm>
            <a:off x="164275" y="1221712"/>
            <a:ext cx="2700074" cy="270007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3" name="Shape 353"/>
        <p:cNvGrpSpPr/>
        <p:nvPr/>
      </p:nvGrpSpPr>
      <p:grpSpPr>
        <a:xfrm>
          <a:off x="0" y="0"/>
          <a:ext cx="0" cy="0"/>
          <a:chOff x="0" y="0"/>
          <a:chExt cx="0" cy="0"/>
        </a:xfrm>
      </p:grpSpPr>
      <p:sp>
        <p:nvSpPr>
          <p:cNvPr id="354" name="Google Shape;354;p50"/>
          <p:cNvSpPr txBox="1"/>
          <p:nvPr/>
        </p:nvSpPr>
        <p:spPr>
          <a:xfrm>
            <a:off x="2308800" y="553550"/>
            <a:ext cx="6015000" cy="970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00B6B2"/>
                </a:solidFill>
                <a:latin typeface="Avenir"/>
                <a:ea typeface="Avenir"/>
                <a:cs typeface="Avenir"/>
                <a:sym typeface="Avenir"/>
              </a:rPr>
              <a:t>Sales Hub</a:t>
            </a:r>
            <a:endParaRPr sz="2400">
              <a:solidFill>
                <a:srgbClr val="00B6B2"/>
              </a:solidFill>
              <a:latin typeface="Avenir"/>
              <a:ea typeface="Avenir"/>
              <a:cs typeface="Avenir"/>
              <a:sym typeface="Avenir"/>
            </a:endParaRPr>
          </a:p>
          <a:p>
            <a:pPr indent="0" lvl="0" marL="0" rtl="0" algn="l">
              <a:lnSpc>
                <a:spcPct val="115000"/>
              </a:lnSpc>
              <a:spcBef>
                <a:spcPts val="0"/>
              </a:spcBef>
              <a:spcAft>
                <a:spcPts val="0"/>
              </a:spcAft>
              <a:buNone/>
            </a:pPr>
            <a:r>
              <a:rPr lang="en" sz="1800">
                <a:solidFill>
                  <a:srgbClr val="7B98B6"/>
                </a:solidFill>
                <a:latin typeface="Avenir"/>
                <a:ea typeface="Avenir"/>
                <a:cs typeface="Avenir"/>
                <a:sym typeface="Avenir"/>
              </a:rPr>
              <a:t>Sales Hub helps you build an efficient process to engage your prospects and turn them into customers.</a:t>
            </a:r>
            <a:endParaRPr sz="1800">
              <a:solidFill>
                <a:srgbClr val="7B98B6"/>
              </a:solidFill>
              <a:latin typeface="Avenir"/>
              <a:ea typeface="Avenir"/>
              <a:cs typeface="Avenir"/>
              <a:sym typeface="Avenir"/>
            </a:endParaRPr>
          </a:p>
        </p:txBody>
      </p:sp>
      <p:pic>
        <p:nvPicPr>
          <p:cNvPr id="355" name="Google Shape;355;p50"/>
          <p:cNvPicPr preferRelativeResize="0"/>
          <p:nvPr/>
        </p:nvPicPr>
        <p:blipFill>
          <a:blip r:embed="rId3">
            <a:alphaModFix/>
          </a:blip>
          <a:stretch>
            <a:fillRect/>
          </a:stretch>
        </p:blipFill>
        <p:spPr>
          <a:xfrm>
            <a:off x="820200" y="357038"/>
            <a:ext cx="1363524" cy="1363524"/>
          </a:xfrm>
          <a:prstGeom prst="rect">
            <a:avLst/>
          </a:prstGeom>
          <a:noFill/>
          <a:ln>
            <a:noFill/>
          </a:ln>
        </p:spPr>
      </p:pic>
      <p:sp>
        <p:nvSpPr>
          <p:cNvPr id="356" name="Google Shape;356;p50"/>
          <p:cNvSpPr txBox="1"/>
          <p:nvPr/>
        </p:nvSpPr>
        <p:spPr>
          <a:xfrm>
            <a:off x="1082325" y="2206350"/>
            <a:ext cx="1807200" cy="300600"/>
          </a:xfrm>
          <a:prstGeom prst="rect">
            <a:avLst/>
          </a:prstGeom>
          <a:solidFill>
            <a:srgbClr val="00B6B2"/>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Avenir"/>
                <a:ea typeface="Avenir"/>
                <a:cs typeface="Avenir"/>
                <a:sym typeface="Avenir"/>
              </a:rPr>
              <a:t>Starter</a:t>
            </a:r>
            <a:endParaRPr>
              <a:solidFill>
                <a:srgbClr val="FFFFFF"/>
              </a:solidFill>
              <a:latin typeface="Avenir"/>
              <a:ea typeface="Avenir"/>
              <a:cs typeface="Avenir"/>
              <a:sym typeface="Avenir"/>
            </a:endParaRPr>
          </a:p>
        </p:txBody>
      </p:sp>
      <p:sp>
        <p:nvSpPr>
          <p:cNvPr id="357" name="Google Shape;357;p50"/>
          <p:cNvSpPr txBox="1"/>
          <p:nvPr/>
        </p:nvSpPr>
        <p:spPr>
          <a:xfrm>
            <a:off x="3702263" y="2206350"/>
            <a:ext cx="1807200" cy="300600"/>
          </a:xfrm>
          <a:prstGeom prst="rect">
            <a:avLst/>
          </a:prstGeom>
          <a:solidFill>
            <a:srgbClr val="00B6B2"/>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Avenir"/>
                <a:ea typeface="Avenir"/>
                <a:cs typeface="Avenir"/>
                <a:sym typeface="Avenir"/>
              </a:rPr>
              <a:t>Professional</a:t>
            </a:r>
            <a:endParaRPr>
              <a:solidFill>
                <a:srgbClr val="FFFFFF"/>
              </a:solidFill>
              <a:latin typeface="Avenir"/>
              <a:ea typeface="Avenir"/>
              <a:cs typeface="Avenir"/>
              <a:sym typeface="Avenir"/>
            </a:endParaRPr>
          </a:p>
        </p:txBody>
      </p:sp>
      <p:cxnSp>
        <p:nvCxnSpPr>
          <p:cNvPr id="358" name="Google Shape;358;p50"/>
          <p:cNvCxnSpPr/>
          <p:nvPr/>
        </p:nvCxnSpPr>
        <p:spPr>
          <a:xfrm>
            <a:off x="482525" y="1865200"/>
            <a:ext cx="8182500" cy="0"/>
          </a:xfrm>
          <a:prstGeom prst="straightConnector1">
            <a:avLst/>
          </a:prstGeom>
          <a:noFill/>
          <a:ln cap="flat" cmpd="sng" w="9525">
            <a:solidFill>
              <a:srgbClr val="7B98B6"/>
            </a:solidFill>
            <a:prstDash val="solid"/>
            <a:round/>
            <a:headEnd len="med" w="med" type="none"/>
            <a:tailEnd len="med" w="med" type="none"/>
          </a:ln>
        </p:spPr>
      </p:cxnSp>
      <p:sp>
        <p:nvSpPr>
          <p:cNvPr id="359" name="Google Shape;359;p50"/>
          <p:cNvSpPr txBox="1"/>
          <p:nvPr/>
        </p:nvSpPr>
        <p:spPr>
          <a:xfrm>
            <a:off x="887925" y="2579550"/>
            <a:ext cx="2196000" cy="2076300"/>
          </a:xfrm>
          <a:prstGeom prst="rect">
            <a:avLst/>
          </a:prstGeom>
          <a:noFill/>
          <a:ln>
            <a:noFill/>
          </a:ln>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Live Chat</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Templates &amp; Sequences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Documents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Calling</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Notifications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Prospects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Meetings</a:t>
            </a:r>
            <a:endParaRPr sz="1200">
              <a:solidFill>
                <a:srgbClr val="7B98B6"/>
              </a:solidFill>
              <a:latin typeface="Avenir"/>
              <a:ea typeface="Avenir"/>
              <a:cs typeface="Avenir"/>
              <a:sym typeface="Avenir"/>
            </a:endParaRPr>
          </a:p>
        </p:txBody>
      </p:sp>
      <p:sp>
        <p:nvSpPr>
          <p:cNvPr id="360" name="Google Shape;360;p50"/>
          <p:cNvSpPr txBox="1"/>
          <p:nvPr/>
        </p:nvSpPr>
        <p:spPr>
          <a:xfrm>
            <a:off x="3507863" y="2579550"/>
            <a:ext cx="2196000" cy="1994100"/>
          </a:xfrm>
          <a:prstGeom prst="rect">
            <a:avLst/>
          </a:prstGeom>
          <a:noFill/>
          <a:ln>
            <a:noFill/>
          </a:ln>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i="1" lang="en" sz="1100">
                <a:solidFill>
                  <a:srgbClr val="7B98B6"/>
                </a:solidFill>
                <a:latin typeface="Avenir"/>
                <a:ea typeface="Avenir"/>
                <a:cs typeface="Avenir"/>
                <a:sym typeface="Avenir"/>
              </a:rPr>
              <a:t>Everything in Starter, plus:</a:t>
            </a:r>
            <a:endParaRPr i="1" sz="11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Automation</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Products &amp; Quotes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Smart Features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Recommendations</a:t>
            </a:r>
            <a:endParaRPr sz="1200">
              <a:solidFill>
                <a:srgbClr val="7B98B6"/>
              </a:solidFill>
              <a:latin typeface="Avenir"/>
              <a:ea typeface="Avenir"/>
              <a:cs typeface="Avenir"/>
              <a:sym typeface="Avenir"/>
            </a:endParaRPr>
          </a:p>
        </p:txBody>
      </p:sp>
      <p:sp>
        <p:nvSpPr>
          <p:cNvPr id="361" name="Google Shape;361;p50"/>
          <p:cNvSpPr txBox="1"/>
          <p:nvPr/>
        </p:nvSpPr>
        <p:spPr>
          <a:xfrm>
            <a:off x="6322200" y="2206350"/>
            <a:ext cx="1807200" cy="300600"/>
          </a:xfrm>
          <a:prstGeom prst="rect">
            <a:avLst/>
          </a:prstGeom>
          <a:solidFill>
            <a:srgbClr val="00B6B2"/>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Avenir"/>
                <a:ea typeface="Avenir"/>
                <a:cs typeface="Avenir"/>
                <a:sym typeface="Avenir"/>
              </a:rPr>
              <a:t>Enterprise</a:t>
            </a:r>
            <a:endParaRPr>
              <a:solidFill>
                <a:srgbClr val="FFFFFF"/>
              </a:solidFill>
              <a:latin typeface="Avenir"/>
              <a:ea typeface="Avenir"/>
              <a:cs typeface="Avenir"/>
              <a:sym typeface="Avenir"/>
            </a:endParaRPr>
          </a:p>
        </p:txBody>
      </p:sp>
      <p:sp>
        <p:nvSpPr>
          <p:cNvPr id="362" name="Google Shape;362;p50"/>
          <p:cNvSpPr txBox="1"/>
          <p:nvPr/>
        </p:nvSpPr>
        <p:spPr>
          <a:xfrm>
            <a:off x="6025650" y="2579550"/>
            <a:ext cx="2400300" cy="1994100"/>
          </a:xfrm>
          <a:prstGeom prst="rect">
            <a:avLst/>
          </a:prstGeom>
          <a:noFill/>
          <a:ln>
            <a:noFill/>
          </a:ln>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i="1" lang="en" sz="1100">
                <a:solidFill>
                  <a:srgbClr val="7B98B6"/>
                </a:solidFill>
                <a:latin typeface="Avenir"/>
                <a:ea typeface="Avenir"/>
                <a:cs typeface="Avenir"/>
                <a:sym typeface="Avenir"/>
              </a:rPr>
              <a:t>Everything in Professional, plus:</a:t>
            </a:r>
            <a:endParaRPr i="1" sz="1100">
              <a:solidFill>
                <a:srgbClr val="7B98B6"/>
              </a:solidFill>
              <a:latin typeface="Avenir"/>
              <a:ea typeface="Avenir"/>
              <a:cs typeface="Avenir"/>
              <a:sym typeface="Avenir"/>
            </a:endParaRPr>
          </a:p>
          <a:p>
            <a:pPr indent="0" lvl="0" marL="0" rtl="0" algn="ctr">
              <a:lnSpc>
                <a:spcPct val="150000"/>
              </a:lnSpc>
              <a:spcBef>
                <a:spcPts val="0"/>
              </a:spcBef>
              <a:spcAft>
                <a:spcPts val="0"/>
              </a:spcAft>
              <a:buClr>
                <a:schemeClr val="dk1"/>
              </a:buClr>
              <a:buSzPts val="1100"/>
              <a:buFont typeface="Arial"/>
              <a:buNone/>
            </a:pPr>
            <a:r>
              <a:rPr lang="en" sz="1200">
                <a:solidFill>
                  <a:srgbClr val="7B98B6"/>
                </a:solidFill>
                <a:latin typeface="Avenir"/>
                <a:ea typeface="Avenir"/>
                <a:cs typeface="Avenir"/>
                <a:sym typeface="Avenir"/>
              </a:rPr>
              <a:t>Goals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Clr>
                <a:schemeClr val="dk1"/>
              </a:buClr>
              <a:buSzPts val="1100"/>
              <a:buFont typeface="Arial"/>
              <a:buNone/>
            </a:pPr>
            <a:r>
              <a:rPr lang="en" sz="1200">
                <a:solidFill>
                  <a:srgbClr val="7B98B6"/>
                </a:solidFill>
                <a:latin typeface="Avenir"/>
                <a:ea typeface="Avenir"/>
                <a:cs typeface="Avenir"/>
                <a:sym typeface="Avenir"/>
              </a:rPr>
              <a:t>Playbooks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Advanced Team Management</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Clr>
                <a:schemeClr val="dk1"/>
              </a:buClr>
              <a:buSzPts val="1100"/>
              <a:buFont typeface="Arial"/>
              <a:buNone/>
            </a:pPr>
            <a:r>
              <a:rPr lang="en" sz="1200">
                <a:solidFill>
                  <a:srgbClr val="7B98B6"/>
                </a:solidFill>
                <a:latin typeface="Avenir"/>
                <a:ea typeface="Avenir"/>
                <a:cs typeface="Avenir"/>
                <a:sym typeface="Avenir"/>
              </a:rPr>
              <a:t>Predictive Lead Scoring</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Advanced Reporting</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t/>
            </a:r>
            <a:endParaRPr sz="1200">
              <a:solidFill>
                <a:srgbClr val="7B98B6"/>
              </a:solidFill>
              <a:latin typeface="Avenir"/>
              <a:ea typeface="Avenir"/>
              <a:cs typeface="Avenir"/>
              <a:sym typeface="Aveni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6" name="Shape 366"/>
        <p:cNvGrpSpPr/>
        <p:nvPr/>
      </p:nvGrpSpPr>
      <p:grpSpPr>
        <a:xfrm>
          <a:off x="0" y="0"/>
          <a:ext cx="0" cy="0"/>
          <a:chOff x="0" y="0"/>
          <a:chExt cx="0" cy="0"/>
        </a:xfrm>
      </p:grpSpPr>
      <p:sp>
        <p:nvSpPr>
          <p:cNvPr id="367" name="Google Shape;367;p51"/>
          <p:cNvSpPr txBox="1"/>
          <p:nvPr/>
        </p:nvSpPr>
        <p:spPr>
          <a:xfrm>
            <a:off x="424325" y="1631175"/>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Conversations + Live Chat</a:t>
            </a:r>
            <a:endParaRPr sz="2400">
              <a:solidFill>
                <a:srgbClr val="00B6B2"/>
              </a:solidFill>
              <a:latin typeface="Avenir"/>
              <a:ea typeface="Avenir"/>
              <a:cs typeface="Avenir"/>
              <a:sym typeface="Avenir"/>
            </a:endParaRPr>
          </a:p>
        </p:txBody>
      </p:sp>
      <p:sp>
        <p:nvSpPr>
          <p:cNvPr id="368" name="Google Shape;368;p51"/>
          <p:cNvSpPr txBox="1"/>
          <p:nvPr/>
        </p:nvSpPr>
        <p:spPr>
          <a:xfrm>
            <a:off x="439725" y="2311091"/>
            <a:ext cx="3975000" cy="1308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Conversations is a universal, collaborative inbox that brings together messages from live chat, team email, and Facebook Messenger so you can view, manage, and reply to conversations from prospects and customers in one central place. </a:t>
            </a:r>
            <a:endParaRPr sz="1300">
              <a:solidFill>
                <a:schemeClr val="dk2"/>
              </a:solidFill>
              <a:latin typeface="Avenir"/>
              <a:ea typeface="Avenir"/>
              <a:cs typeface="Avenir"/>
              <a:sym typeface="Avenir"/>
            </a:endParaRPr>
          </a:p>
        </p:txBody>
      </p:sp>
      <p:cxnSp>
        <p:nvCxnSpPr>
          <p:cNvPr id="369" name="Google Shape;369;p51"/>
          <p:cNvCxnSpPr/>
          <p:nvPr/>
        </p:nvCxnSpPr>
        <p:spPr>
          <a:xfrm>
            <a:off x="492800" y="2180513"/>
            <a:ext cx="4055400" cy="0"/>
          </a:xfrm>
          <a:prstGeom prst="straightConnector1">
            <a:avLst/>
          </a:prstGeom>
          <a:noFill/>
          <a:ln cap="flat" cmpd="sng" w="9525">
            <a:solidFill>
              <a:schemeClr val="accent3"/>
            </a:solidFill>
            <a:prstDash val="solid"/>
            <a:round/>
            <a:headEnd len="med" w="med" type="none"/>
            <a:tailEnd len="med" w="med" type="none"/>
          </a:ln>
        </p:spPr>
      </p:cxnSp>
      <p:sp>
        <p:nvSpPr>
          <p:cNvPr id="370" name="Google Shape;370;p51"/>
          <p:cNvSpPr txBox="1"/>
          <p:nvPr/>
        </p:nvSpPr>
        <p:spPr>
          <a:xfrm>
            <a:off x="439725" y="15235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a:t>
            </a:r>
            <a:r>
              <a:rPr lang="en" sz="1100">
                <a:solidFill>
                  <a:schemeClr val="accent3"/>
                </a:solidFill>
                <a:latin typeface="Avenir"/>
                <a:ea typeface="Avenir"/>
                <a:cs typeface="Avenir"/>
                <a:sym typeface="Avenir"/>
              </a:rPr>
              <a:t> Starter</a:t>
            </a:r>
            <a:r>
              <a:rPr lang="en" sz="1100">
                <a:solidFill>
                  <a:schemeClr val="accent3"/>
                </a:solidFill>
                <a:latin typeface="Avenir"/>
                <a:ea typeface="Avenir"/>
                <a:cs typeface="Avenir"/>
                <a:sym typeface="Avenir"/>
              </a:rPr>
              <a:t>:</a:t>
            </a:r>
            <a:endParaRPr sz="1100">
              <a:solidFill>
                <a:schemeClr val="accent3"/>
              </a:solidFill>
              <a:latin typeface="Avenir"/>
              <a:ea typeface="Avenir"/>
              <a:cs typeface="Avenir"/>
              <a:sym typeface="Avenir"/>
            </a:endParaRPr>
          </a:p>
        </p:txBody>
      </p:sp>
      <p:pic>
        <p:nvPicPr>
          <p:cNvPr id="371" name="Google Shape;371;p51"/>
          <p:cNvPicPr preferRelativeResize="0"/>
          <p:nvPr/>
        </p:nvPicPr>
        <p:blipFill rotWithShape="1">
          <a:blip r:embed="rId3">
            <a:alphaModFix/>
          </a:blip>
          <a:srcRect b="0" l="0" r="36057" t="0"/>
          <a:stretch/>
        </p:blipFill>
        <p:spPr>
          <a:xfrm>
            <a:off x="4730825" y="307950"/>
            <a:ext cx="4413175" cy="4527600"/>
          </a:xfrm>
          <a:prstGeom prst="rect">
            <a:avLst/>
          </a:prstGeom>
          <a:noFill/>
          <a:ln>
            <a:noFill/>
          </a:ln>
          <a:effectLst>
            <a:outerShdw blurRad="300038" rotWithShape="0" algn="bl" dir="5400000" dist="180975">
              <a:srgbClr val="000000">
                <a:alpha val="40000"/>
              </a:srgbClr>
            </a:outerShdw>
          </a:effectLst>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sp>
        <p:nvSpPr>
          <p:cNvPr id="376" name="Google Shape;376;p52"/>
          <p:cNvSpPr txBox="1"/>
          <p:nvPr/>
        </p:nvSpPr>
        <p:spPr>
          <a:xfrm>
            <a:off x="424325" y="1062301"/>
            <a:ext cx="4370100" cy="9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Templates, </a:t>
            </a:r>
            <a:br>
              <a:rPr lang="en" sz="2400">
                <a:solidFill>
                  <a:srgbClr val="00B6B2"/>
                </a:solidFill>
                <a:latin typeface="Avenir"/>
                <a:ea typeface="Avenir"/>
                <a:cs typeface="Avenir"/>
                <a:sym typeface="Avenir"/>
              </a:rPr>
            </a:br>
            <a:r>
              <a:rPr lang="en" sz="2400">
                <a:solidFill>
                  <a:srgbClr val="00B6B2"/>
                </a:solidFill>
                <a:latin typeface="Avenir"/>
                <a:ea typeface="Avenir"/>
                <a:cs typeface="Avenir"/>
                <a:sym typeface="Avenir"/>
              </a:rPr>
              <a:t>Sequences &amp; Snippets</a:t>
            </a:r>
            <a:endParaRPr sz="2400">
              <a:solidFill>
                <a:srgbClr val="00B6B2"/>
              </a:solidFill>
              <a:latin typeface="Avenir"/>
              <a:ea typeface="Avenir"/>
              <a:cs typeface="Avenir"/>
              <a:sym typeface="Avenir"/>
            </a:endParaRPr>
          </a:p>
        </p:txBody>
      </p:sp>
      <p:sp>
        <p:nvSpPr>
          <p:cNvPr id="377" name="Google Shape;377;p52"/>
          <p:cNvSpPr txBox="1"/>
          <p:nvPr/>
        </p:nvSpPr>
        <p:spPr>
          <a:xfrm>
            <a:off x="439725" y="2099689"/>
            <a:ext cx="3975000" cy="2089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Craft personalized templates for every stage of the sales process, and share them across your team.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Tee up a timed series of email messages based off your templates with Sequences.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Save time by saving short “snippets” of text you can easily drop into your emails using keyboard shortcuts.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p:txBody>
      </p:sp>
      <p:cxnSp>
        <p:nvCxnSpPr>
          <p:cNvPr id="378" name="Google Shape;378;p52"/>
          <p:cNvCxnSpPr/>
          <p:nvPr/>
        </p:nvCxnSpPr>
        <p:spPr>
          <a:xfrm>
            <a:off x="492800" y="1969113"/>
            <a:ext cx="4055400" cy="0"/>
          </a:xfrm>
          <a:prstGeom prst="straightConnector1">
            <a:avLst/>
          </a:prstGeom>
          <a:noFill/>
          <a:ln cap="flat" cmpd="sng" w="9525">
            <a:solidFill>
              <a:schemeClr val="accent3"/>
            </a:solidFill>
            <a:prstDash val="solid"/>
            <a:round/>
            <a:headEnd len="med" w="med" type="none"/>
            <a:tailEnd len="med" w="med" type="none"/>
          </a:ln>
        </p:spPr>
      </p:cxnSp>
      <p:sp>
        <p:nvSpPr>
          <p:cNvPr id="379" name="Google Shape;379;p52"/>
          <p:cNvSpPr txBox="1"/>
          <p:nvPr/>
        </p:nvSpPr>
        <p:spPr>
          <a:xfrm>
            <a:off x="439725" y="9546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a:t>
            </a:r>
            <a:r>
              <a:rPr lang="en" sz="1100">
                <a:solidFill>
                  <a:schemeClr val="accent3"/>
                </a:solidFill>
                <a:latin typeface="Avenir"/>
                <a:ea typeface="Avenir"/>
                <a:cs typeface="Avenir"/>
                <a:sym typeface="Avenir"/>
              </a:rPr>
              <a:t> Starter</a:t>
            </a:r>
            <a:r>
              <a:rPr lang="en" sz="1100">
                <a:solidFill>
                  <a:schemeClr val="accent3"/>
                </a:solidFill>
                <a:latin typeface="Avenir"/>
                <a:ea typeface="Avenir"/>
                <a:cs typeface="Avenir"/>
                <a:sym typeface="Avenir"/>
              </a:rPr>
              <a:t>:</a:t>
            </a:r>
            <a:endParaRPr sz="1100">
              <a:solidFill>
                <a:schemeClr val="accent3"/>
              </a:solidFill>
              <a:latin typeface="Avenir"/>
              <a:ea typeface="Avenir"/>
              <a:cs typeface="Avenir"/>
              <a:sym typeface="Avenir"/>
            </a:endParaRPr>
          </a:p>
        </p:txBody>
      </p:sp>
      <p:pic>
        <p:nvPicPr>
          <p:cNvPr id="380" name="Google Shape;380;p52"/>
          <p:cNvPicPr preferRelativeResize="0"/>
          <p:nvPr/>
        </p:nvPicPr>
        <p:blipFill rotWithShape="1">
          <a:blip r:embed="rId3">
            <a:alphaModFix/>
          </a:blip>
          <a:srcRect b="0" l="0" r="45136" t="0"/>
          <a:stretch/>
        </p:blipFill>
        <p:spPr>
          <a:xfrm>
            <a:off x="4773900" y="326750"/>
            <a:ext cx="4370099" cy="4490000"/>
          </a:xfrm>
          <a:prstGeom prst="rect">
            <a:avLst/>
          </a:prstGeom>
          <a:noFill/>
          <a:ln>
            <a:noFill/>
          </a:ln>
          <a:effectLst>
            <a:outerShdw blurRad="385763" rotWithShape="0" algn="bl" dir="3540000" dist="114300">
              <a:srgbClr val="000000">
                <a:alpha val="50000"/>
              </a:srgbClr>
            </a:outerShdw>
          </a:effectLst>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sp>
        <p:nvSpPr>
          <p:cNvPr id="385" name="Google Shape;385;p53"/>
          <p:cNvSpPr txBox="1"/>
          <p:nvPr/>
        </p:nvSpPr>
        <p:spPr>
          <a:xfrm>
            <a:off x="424325" y="1040925"/>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Documents</a:t>
            </a:r>
            <a:endParaRPr sz="2400">
              <a:solidFill>
                <a:srgbClr val="00B6B2"/>
              </a:solidFill>
              <a:latin typeface="Avenir"/>
              <a:ea typeface="Avenir"/>
              <a:cs typeface="Avenir"/>
              <a:sym typeface="Avenir"/>
            </a:endParaRPr>
          </a:p>
        </p:txBody>
      </p:sp>
      <p:sp>
        <p:nvSpPr>
          <p:cNvPr id="386" name="Google Shape;386;p53"/>
          <p:cNvSpPr txBox="1"/>
          <p:nvPr/>
        </p:nvSpPr>
        <p:spPr>
          <a:xfrm>
            <a:off x="439725" y="1720840"/>
            <a:ext cx="3975000" cy="2489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300">
                <a:solidFill>
                  <a:schemeClr val="dk2"/>
                </a:solidFill>
                <a:latin typeface="Avenir"/>
                <a:ea typeface="Avenir"/>
                <a:cs typeface="Avenir"/>
                <a:sym typeface="Avenir"/>
              </a:rPr>
              <a:t>Build a library of helpful sales content for your entire team,  share documents right from your Gmail or Outlook inbox, and  see which content closes deals.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chemeClr val="dk1"/>
              </a:buClr>
              <a:buSzPts val="1100"/>
              <a:buFont typeface="Arial"/>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When a lead clicks an email link to open your document, or  shares it with a colleague, we’ll notify you instantly on your  desktop. Get aggregate data about how your sales content </a:t>
            </a:r>
            <a:br>
              <a:rPr lang="en" sz="1300">
                <a:solidFill>
                  <a:schemeClr val="dk2"/>
                </a:solidFill>
                <a:latin typeface="Avenir"/>
                <a:ea typeface="Avenir"/>
                <a:cs typeface="Avenir"/>
                <a:sym typeface="Avenir"/>
              </a:rPr>
            </a:br>
            <a:r>
              <a:rPr lang="en" sz="1300">
                <a:solidFill>
                  <a:schemeClr val="dk2"/>
                </a:solidFill>
                <a:latin typeface="Avenir"/>
                <a:ea typeface="Avenir"/>
                <a:cs typeface="Avenir"/>
                <a:sym typeface="Avenir"/>
              </a:rPr>
              <a:t>is  helping to move your sales process forward.</a:t>
            </a:r>
            <a:endParaRPr sz="1300">
              <a:solidFill>
                <a:schemeClr val="dk2"/>
              </a:solidFill>
              <a:latin typeface="Avenir"/>
              <a:ea typeface="Avenir"/>
              <a:cs typeface="Avenir"/>
              <a:sym typeface="Avenir"/>
            </a:endParaRPr>
          </a:p>
        </p:txBody>
      </p:sp>
      <p:cxnSp>
        <p:nvCxnSpPr>
          <p:cNvPr id="387" name="Google Shape;387;p53"/>
          <p:cNvCxnSpPr/>
          <p:nvPr/>
        </p:nvCxnSpPr>
        <p:spPr>
          <a:xfrm>
            <a:off x="492800" y="1590263"/>
            <a:ext cx="4055400" cy="0"/>
          </a:xfrm>
          <a:prstGeom prst="straightConnector1">
            <a:avLst/>
          </a:prstGeom>
          <a:noFill/>
          <a:ln cap="flat" cmpd="sng" w="9525">
            <a:solidFill>
              <a:schemeClr val="accent3"/>
            </a:solidFill>
            <a:prstDash val="solid"/>
            <a:round/>
            <a:headEnd len="med" w="med" type="none"/>
            <a:tailEnd len="med" w="med" type="none"/>
          </a:ln>
        </p:spPr>
      </p:cxnSp>
      <p:sp>
        <p:nvSpPr>
          <p:cNvPr id="388" name="Google Shape;388;p53"/>
          <p:cNvSpPr txBox="1"/>
          <p:nvPr/>
        </p:nvSpPr>
        <p:spPr>
          <a:xfrm>
            <a:off x="439725" y="9332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a:t>
            </a:r>
            <a:r>
              <a:rPr lang="en" sz="1100">
                <a:solidFill>
                  <a:schemeClr val="accent3"/>
                </a:solidFill>
                <a:latin typeface="Avenir"/>
                <a:ea typeface="Avenir"/>
                <a:cs typeface="Avenir"/>
                <a:sym typeface="Avenir"/>
              </a:rPr>
              <a:t> Starter</a:t>
            </a:r>
            <a:r>
              <a:rPr lang="en" sz="1100">
                <a:solidFill>
                  <a:schemeClr val="accent3"/>
                </a:solidFill>
                <a:latin typeface="Avenir"/>
                <a:ea typeface="Avenir"/>
                <a:cs typeface="Avenir"/>
                <a:sym typeface="Avenir"/>
              </a:rPr>
              <a:t>:</a:t>
            </a:r>
            <a:endParaRPr sz="1100">
              <a:solidFill>
                <a:schemeClr val="accent3"/>
              </a:solidFill>
              <a:latin typeface="Avenir"/>
              <a:ea typeface="Avenir"/>
              <a:cs typeface="Avenir"/>
              <a:sym typeface="Avenir"/>
            </a:endParaRPr>
          </a:p>
        </p:txBody>
      </p:sp>
      <p:pic>
        <p:nvPicPr>
          <p:cNvPr id="389" name="Google Shape;389;p53"/>
          <p:cNvPicPr preferRelativeResize="0"/>
          <p:nvPr/>
        </p:nvPicPr>
        <p:blipFill rotWithShape="1">
          <a:blip r:embed="rId3">
            <a:alphaModFix/>
          </a:blip>
          <a:srcRect b="0" l="0" r="44622" t="0"/>
          <a:stretch/>
        </p:blipFill>
        <p:spPr>
          <a:xfrm>
            <a:off x="4832075" y="478650"/>
            <a:ext cx="4311925" cy="4186226"/>
          </a:xfrm>
          <a:prstGeom prst="rect">
            <a:avLst/>
          </a:prstGeom>
          <a:noFill/>
          <a:ln>
            <a:noFill/>
          </a:ln>
          <a:effectLst>
            <a:outerShdw blurRad="414338" rotWithShape="0" algn="bl" dir="3720000" dist="133350">
              <a:srgbClr val="000000">
                <a:alpha val="50000"/>
              </a:srgbClr>
            </a:outerShdw>
          </a:effectLst>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3" name="Shape 393"/>
        <p:cNvGrpSpPr/>
        <p:nvPr/>
      </p:nvGrpSpPr>
      <p:grpSpPr>
        <a:xfrm>
          <a:off x="0" y="0"/>
          <a:ext cx="0" cy="0"/>
          <a:chOff x="0" y="0"/>
          <a:chExt cx="0" cy="0"/>
        </a:xfrm>
      </p:grpSpPr>
      <p:sp>
        <p:nvSpPr>
          <p:cNvPr id="394" name="Google Shape;394;p54"/>
          <p:cNvSpPr txBox="1"/>
          <p:nvPr/>
        </p:nvSpPr>
        <p:spPr>
          <a:xfrm>
            <a:off x="424325" y="1737988"/>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Calling</a:t>
            </a:r>
            <a:endParaRPr sz="2400">
              <a:solidFill>
                <a:srgbClr val="00B6B2"/>
              </a:solidFill>
              <a:latin typeface="Avenir"/>
              <a:ea typeface="Avenir"/>
              <a:cs typeface="Avenir"/>
              <a:sym typeface="Avenir"/>
            </a:endParaRPr>
          </a:p>
        </p:txBody>
      </p:sp>
      <p:sp>
        <p:nvSpPr>
          <p:cNvPr id="395" name="Google Shape;395;p54"/>
          <p:cNvSpPr txBox="1"/>
          <p:nvPr/>
        </p:nvSpPr>
        <p:spPr>
          <a:xfrm>
            <a:off x="439725" y="2417898"/>
            <a:ext cx="3975000" cy="1095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Use data from your HubSpot CRM to prioritize your best calls,  and set up a daily calling queue. Just one click connects you  to a prospect through Voice Over IP or your desk phone.</a:t>
            </a:r>
            <a:endParaRPr sz="1300">
              <a:solidFill>
                <a:schemeClr val="dk2"/>
              </a:solidFill>
              <a:latin typeface="Avenir"/>
              <a:ea typeface="Avenir"/>
              <a:cs typeface="Avenir"/>
              <a:sym typeface="Avenir"/>
            </a:endParaRPr>
          </a:p>
        </p:txBody>
      </p:sp>
      <p:cxnSp>
        <p:nvCxnSpPr>
          <p:cNvPr id="396" name="Google Shape;396;p54"/>
          <p:cNvCxnSpPr/>
          <p:nvPr/>
        </p:nvCxnSpPr>
        <p:spPr>
          <a:xfrm>
            <a:off x="492800" y="2287325"/>
            <a:ext cx="4055400" cy="0"/>
          </a:xfrm>
          <a:prstGeom prst="straightConnector1">
            <a:avLst/>
          </a:prstGeom>
          <a:noFill/>
          <a:ln cap="flat" cmpd="sng" w="9525">
            <a:solidFill>
              <a:schemeClr val="accent3"/>
            </a:solidFill>
            <a:prstDash val="solid"/>
            <a:round/>
            <a:headEnd len="med" w="med" type="none"/>
            <a:tailEnd len="med" w="med" type="none"/>
          </a:ln>
        </p:spPr>
      </p:cxnSp>
      <p:sp>
        <p:nvSpPr>
          <p:cNvPr id="397" name="Google Shape;397;p54"/>
          <p:cNvSpPr txBox="1"/>
          <p:nvPr/>
        </p:nvSpPr>
        <p:spPr>
          <a:xfrm>
            <a:off x="439725" y="163031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a:t>
            </a:r>
            <a:r>
              <a:rPr lang="en" sz="1100">
                <a:solidFill>
                  <a:schemeClr val="accent3"/>
                </a:solidFill>
                <a:latin typeface="Avenir"/>
                <a:ea typeface="Avenir"/>
                <a:cs typeface="Avenir"/>
                <a:sym typeface="Avenir"/>
              </a:rPr>
              <a:t> Starter</a:t>
            </a:r>
            <a:r>
              <a:rPr lang="en" sz="1100">
                <a:solidFill>
                  <a:schemeClr val="accent3"/>
                </a:solidFill>
                <a:latin typeface="Avenir"/>
                <a:ea typeface="Avenir"/>
                <a:cs typeface="Avenir"/>
                <a:sym typeface="Avenir"/>
              </a:rPr>
              <a:t>:</a:t>
            </a:r>
            <a:endParaRPr sz="1100">
              <a:solidFill>
                <a:schemeClr val="accent3"/>
              </a:solidFill>
              <a:latin typeface="Avenir"/>
              <a:ea typeface="Avenir"/>
              <a:cs typeface="Avenir"/>
              <a:sym typeface="Avenir"/>
            </a:endParaRPr>
          </a:p>
        </p:txBody>
      </p:sp>
      <p:pic>
        <p:nvPicPr>
          <p:cNvPr id="398" name="Google Shape;398;p54"/>
          <p:cNvPicPr preferRelativeResize="0"/>
          <p:nvPr/>
        </p:nvPicPr>
        <p:blipFill rotWithShape="1">
          <a:blip r:embed="rId3">
            <a:alphaModFix/>
          </a:blip>
          <a:srcRect b="0" l="0" r="48173" t="0"/>
          <a:stretch/>
        </p:blipFill>
        <p:spPr>
          <a:xfrm>
            <a:off x="4911150" y="442525"/>
            <a:ext cx="4232850" cy="4258475"/>
          </a:xfrm>
          <a:prstGeom prst="rect">
            <a:avLst/>
          </a:prstGeom>
          <a:noFill/>
          <a:ln>
            <a:noFill/>
          </a:ln>
          <a:effectLst>
            <a:outerShdw blurRad="385763" rotWithShape="0" algn="bl" dir="4440000" dist="142875">
              <a:srgbClr val="000000">
                <a:alpha val="50000"/>
              </a:srgbClr>
            </a:outerShdw>
          </a:effectLst>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2" name="Shape 402"/>
        <p:cNvGrpSpPr/>
        <p:nvPr/>
      </p:nvGrpSpPr>
      <p:grpSpPr>
        <a:xfrm>
          <a:off x="0" y="0"/>
          <a:ext cx="0" cy="0"/>
          <a:chOff x="0" y="0"/>
          <a:chExt cx="0" cy="0"/>
        </a:xfrm>
      </p:grpSpPr>
      <p:sp>
        <p:nvSpPr>
          <p:cNvPr id="403" name="Google Shape;403;p55"/>
          <p:cNvSpPr txBox="1"/>
          <p:nvPr/>
        </p:nvSpPr>
        <p:spPr>
          <a:xfrm>
            <a:off x="424325" y="1148625"/>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Notifications</a:t>
            </a:r>
            <a:endParaRPr sz="2400">
              <a:solidFill>
                <a:srgbClr val="00B6B2"/>
              </a:solidFill>
              <a:latin typeface="Avenir"/>
              <a:ea typeface="Avenir"/>
              <a:cs typeface="Avenir"/>
              <a:sym typeface="Avenir"/>
            </a:endParaRPr>
          </a:p>
        </p:txBody>
      </p:sp>
      <p:sp>
        <p:nvSpPr>
          <p:cNvPr id="404" name="Google Shape;404;p55"/>
          <p:cNvSpPr txBox="1"/>
          <p:nvPr/>
        </p:nvSpPr>
        <p:spPr>
          <a:xfrm>
            <a:off x="439725" y="1828540"/>
            <a:ext cx="3975000" cy="2274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300">
                <a:solidFill>
                  <a:schemeClr val="dk2"/>
                </a:solidFill>
                <a:latin typeface="Avenir"/>
                <a:ea typeface="Avenir"/>
                <a:cs typeface="Avenir"/>
                <a:sym typeface="Avenir"/>
              </a:rPr>
              <a:t>Use notifications to follow up seconds after a lead opens an  email, clicks a link, or downloads an important document. Our  built-in activity stream automatically logs each lead’s email actions inside your browser</a:t>
            </a:r>
            <a:r>
              <a:rPr lang="en" sz="1300">
                <a:solidFill>
                  <a:schemeClr val="dk2"/>
                </a:solidFill>
                <a:latin typeface="Avenir"/>
                <a:ea typeface="Avenir"/>
                <a:cs typeface="Avenir"/>
                <a:sym typeface="Avenir"/>
              </a:rPr>
              <a:t> or in Sales Hub.</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chemeClr val="dk1"/>
              </a:buClr>
              <a:buSzPts val="1100"/>
              <a:buFont typeface="Arial"/>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Open, click, and reply data helps you hone in on which email  templates and sequences are most effective.</a:t>
            </a:r>
            <a:endParaRPr sz="1300">
              <a:solidFill>
                <a:schemeClr val="dk2"/>
              </a:solidFill>
              <a:latin typeface="Avenir"/>
              <a:ea typeface="Avenir"/>
              <a:cs typeface="Avenir"/>
              <a:sym typeface="Avenir"/>
            </a:endParaRPr>
          </a:p>
        </p:txBody>
      </p:sp>
      <p:cxnSp>
        <p:nvCxnSpPr>
          <p:cNvPr id="405" name="Google Shape;405;p55"/>
          <p:cNvCxnSpPr/>
          <p:nvPr/>
        </p:nvCxnSpPr>
        <p:spPr>
          <a:xfrm>
            <a:off x="492800" y="1697963"/>
            <a:ext cx="4055400" cy="0"/>
          </a:xfrm>
          <a:prstGeom prst="straightConnector1">
            <a:avLst/>
          </a:prstGeom>
          <a:noFill/>
          <a:ln cap="flat" cmpd="sng" w="9525">
            <a:solidFill>
              <a:schemeClr val="accent3"/>
            </a:solidFill>
            <a:prstDash val="solid"/>
            <a:round/>
            <a:headEnd len="med" w="med" type="none"/>
            <a:tailEnd len="med" w="med" type="none"/>
          </a:ln>
        </p:spPr>
      </p:cxnSp>
      <p:sp>
        <p:nvSpPr>
          <p:cNvPr id="406" name="Google Shape;406;p55"/>
          <p:cNvSpPr txBox="1"/>
          <p:nvPr/>
        </p:nvSpPr>
        <p:spPr>
          <a:xfrm>
            <a:off x="439725" y="10409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a:t>
            </a:r>
            <a:r>
              <a:rPr lang="en" sz="1100">
                <a:solidFill>
                  <a:schemeClr val="accent3"/>
                </a:solidFill>
                <a:latin typeface="Avenir"/>
                <a:ea typeface="Avenir"/>
                <a:cs typeface="Avenir"/>
                <a:sym typeface="Avenir"/>
              </a:rPr>
              <a:t> Starter</a:t>
            </a:r>
            <a:r>
              <a:rPr lang="en" sz="1100">
                <a:solidFill>
                  <a:schemeClr val="accent3"/>
                </a:solidFill>
                <a:latin typeface="Avenir"/>
                <a:ea typeface="Avenir"/>
                <a:cs typeface="Avenir"/>
                <a:sym typeface="Avenir"/>
              </a:rPr>
              <a:t>:</a:t>
            </a:r>
            <a:endParaRPr sz="1100">
              <a:solidFill>
                <a:schemeClr val="accent3"/>
              </a:solidFill>
              <a:latin typeface="Avenir"/>
              <a:ea typeface="Avenir"/>
              <a:cs typeface="Avenir"/>
              <a:sym typeface="Avenir"/>
            </a:endParaRPr>
          </a:p>
        </p:txBody>
      </p:sp>
      <p:pic>
        <p:nvPicPr>
          <p:cNvPr id="407" name="Google Shape;407;p55"/>
          <p:cNvPicPr preferRelativeResize="0"/>
          <p:nvPr/>
        </p:nvPicPr>
        <p:blipFill rotWithShape="1">
          <a:blip r:embed="rId3">
            <a:alphaModFix amt="56000"/>
          </a:blip>
          <a:srcRect b="0" l="44030" r="1950" t="0"/>
          <a:stretch/>
        </p:blipFill>
        <p:spPr>
          <a:xfrm>
            <a:off x="4890725" y="362150"/>
            <a:ext cx="4253274" cy="4419200"/>
          </a:xfrm>
          <a:prstGeom prst="rect">
            <a:avLst/>
          </a:prstGeom>
          <a:noFill/>
          <a:ln>
            <a:noFill/>
          </a:ln>
        </p:spPr>
      </p:pic>
      <p:pic>
        <p:nvPicPr>
          <p:cNvPr id="408" name="Google Shape;408;p55"/>
          <p:cNvPicPr preferRelativeResize="0"/>
          <p:nvPr/>
        </p:nvPicPr>
        <p:blipFill>
          <a:blip r:embed="rId4">
            <a:alphaModFix/>
          </a:blip>
          <a:stretch>
            <a:fillRect/>
          </a:stretch>
        </p:blipFill>
        <p:spPr>
          <a:xfrm>
            <a:off x="5623700" y="738079"/>
            <a:ext cx="3139175" cy="1026825"/>
          </a:xfrm>
          <a:prstGeom prst="rect">
            <a:avLst/>
          </a:prstGeom>
          <a:noFill/>
          <a:ln>
            <a:noFill/>
          </a:ln>
          <a:effectLst>
            <a:outerShdw blurRad="214313" rotWithShape="0" algn="bl" dir="3120000" dist="47625">
              <a:srgbClr val="000000">
                <a:alpha val="56000"/>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2" name="Shape 412"/>
        <p:cNvGrpSpPr/>
        <p:nvPr/>
      </p:nvGrpSpPr>
      <p:grpSpPr>
        <a:xfrm>
          <a:off x="0" y="0"/>
          <a:ext cx="0" cy="0"/>
          <a:chOff x="0" y="0"/>
          <a:chExt cx="0" cy="0"/>
        </a:xfrm>
      </p:grpSpPr>
      <p:sp>
        <p:nvSpPr>
          <p:cNvPr id="413" name="Google Shape;413;p56"/>
          <p:cNvSpPr txBox="1"/>
          <p:nvPr/>
        </p:nvSpPr>
        <p:spPr>
          <a:xfrm>
            <a:off x="424325" y="1292475"/>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Prospects</a:t>
            </a:r>
            <a:endParaRPr sz="2400">
              <a:solidFill>
                <a:srgbClr val="00B6B2"/>
              </a:solidFill>
              <a:latin typeface="Avenir"/>
              <a:ea typeface="Avenir"/>
              <a:cs typeface="Avenir"/>
              <a:sym typeface="Avenir"/>
            </a:endParaRPr>
          </a:p>
        </p:txBody>
      </p:sp>
      <p:sp>
        <p:nvSpPr>
          <p:cNvPr id="414" name="Google Shape;414;p56"/>
          <p:cNvSpPr txBox="1"/>
          <p:nvPr/>
        </p:nvSpPr>
        <p:spPr>
          <a:xfrm>
            <a:off x="439725" y="1972389"/>
            <a:ext cx="3975000" cy="1986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300">
                <a:solidFill>
                  <a:schemeClr val="dk2"/>
                </a:solidFill>
                <a:latin typeface="Avenir"/>
                <a:ea typeface="Avenir"/>
                <a:cs typeface="Avenir"/>
                <a:sym typeface="Avenir"/>
              </a:rPr>
              <a:t>Track prospects’ visits to your site in real time, determine which companies are the most engaged, and set up custom email notifications for your team.</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chemeClr val="dk1"/>
              </a:buClr>
              <a:buSzPts val="1100"/>
              <a:buFont typeface="Arial"/>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Sort prospects using dozens of different filtering criteria like geography, company size, number of visits, and more.</a:t>
            </a:r>
            <a:endParaRPr sz="1300">
              <a:solidFill>
                <a:schemeClr val="dk2"/>
              </a:solidFill>
              <a:latin typeface="Avenir"/>
              <a:ea typeface="Avenir"/>
              <a:cs typeface="Avenir"/>
              <a:sym typeface="Avenir"/>
            </a:endParaRPr>
          </a:p>
        </p:txBody>
      </p:sp>
      <p:cxnSp>
        <p:nvCxnSpPr>
          <p:cNvPr id="415" name="Google Shape;415;p56"/>
          <p:cNvCxnSpPr/>
          <p:nvPr/>
        </p:nvCxnSpPr>
        <p:spPr>
          <a:xfrm>
            <a:off x="492800" y="1841813"/>
            <a:ext cx="4055400" cy="0"/>
          </a:xfrm>
          <a:prstGeom prst="straightConnector1">
            <a:avLst/>
          </a:prstGeom>
          <a:noFill/>
          <a:ln cap="flat" cmpd="sng" w="9525">
            <a:solidFill>
              <a:schemeClr val="accent3"/>
            </a:solidFill>
            <a:prstDash val="solid"/>
            <a:round/>
            <a:headEnd len="med" w="med" type="none"/>
            <a:tailEnd len="med" w="med" type="none"/>
          </a:ln>
        </p:spPr>
      </p:cxnSp>
      <p:sp>
        <p:nvSpPr>
          <p:cNvPr id="416" name="Google Shape;416;p56"/>
          <p:cNvSpPr txBox="1"/>
          <p:nvPr/>
        </p:nvSpPr>
        <p:spPr>
          <a:xfrm>
            <a:off x="439725" y="11848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 Starter:</a:t>
            </a:r>
            <a:endParaRPr sz="1100">
              <a:solidFill>
                <a:schemeClr val="accent3"/>
              </a:solidFill>
              <a:latin typeface="Avenir"/>
              <a:ea typeface="Avenir"/>
              <a:cs typeface="Avenir"/>
              <a:sym typeface="Avenir"/>
            </a:endParaRPr>
          </a:p>
        </p:txBody>
      </p:sp>
      <p:pic>
        <p:nvPicPr>
          <p:cNvPr id="417" name="Google Shape;417;p56"/>
          <p:cNvPicPr preferRelativeResize="0"/>
          <p:nvPr/>
        </p:nvPicPr>
        <p:blipFill rotWithShape="1">
          <a:blip r:embed="rId3">
            <a:alphaModFix/>
          </a:blip>
          <a:srcRect b="0" l="0" r="49548" t="0"/>
          <a:stretch/>
        </p:blipFill>
        <p:spPr>
          <a:xfrm>
            <a:off x="4959100" y="369150"/>
            <a:ext cx="4184900" cy="4405225"/>
          </a:xfrm>
          <a:prstGeom prst="rect">
            <a:avLst/>
          </a:prstGeom>
          <a:noFill/>
          <a:ln>
            <a:noFill/>
          </a:ln>
          <a:effectLst>
            <a:outerShdw blurRad="371475" rotWithShape="0" algn="bl" dir="4260000" dist="114300">
              <a:srgbClr val="000000">
                <a:alpha val="47000"/>
              </a:srgbClr>
            </a:outerShdw>
          </a:effectLst>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1" name="Shape 421"/>
        <p:cNvGrpSpPr/>
        <p:nvPr/>
      </p:nvGrpSpPr>
      <p:grpSpPr>
        <a:xfrm>
          <a:off x="0" y="0"/>
          <a:ext cx="0" cy="0"/>
          <a:chOff x="0" y="0"/>
          <a:chExt cx="0" cy="0"/>
        </a:xfrm>
      </p:grpSpPr>
      <p:sp>
        <p:nvSpPr>
          <p:cNvPr id="422" name="Google Shape;422;p57"/>
          <p:cNvSpPr txBox="1"/>
          <p:nvPr/>
        </p:nvSpPr>
        <p:spPr>
          <a:xfrm>
            <a:off x="424325" y="1500825"/>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Meetings</a:t>
            </a:r>
            <a:endParaRPr sz="2400">
              <a:solidFill>
                <a:srgbClr val="00B6B2"/>
              </a:solidFill>
              <a:latin typeface="Avenir"/>
              <a:ea typeface="Avenir"/>
              <a:cs typeface="Avenir"/>
              <a:sym typeface="Avenir"/>
            </a:endParaRPr>
          </a:p>
        </p:txBody>
      </p:sp>
      <p:sp>
        <p:nvSpPr>
          <p:cNvPr id="423" name="Google Shape;423;p57"/>
          <p:cNvSpPr txBox="1"/>
          <p:nvPr/>
        </p:nvSpPr>
        <p:spPr>
          <a:xfrm>
            <a:off x="439725" y="2180748"/>
            <a:ext cx="3975000" cy="1569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Put the power to book meetings in the hands of your  prospects. Meetings sync to your Google or Office 365  calendar, so your schedule is always up-to-date. As prospects  book meetings, automatically create new records or log the </a:t>
            </a:r>
            <a:br>
              <a:rPr lang="en" sz="1300">
                <a:solidFill>
                  <a:schemeClr val="dk2"/>
                </a:solidFill>
                <a:latin typeface="Avenir"/>
                <a:ea typeface="Avenir"/>
                <a:cs typeface="Avenir"/>
                <a:sym typeface="Avenir"/>
              </a:rPr>
            </a:br>
            <a:r>
              <a:rPr lang="en" sz="1300">
                <a:solidFill>
                  <a:schemeClr val="dk2"/>
                </a:solidFill>
                <a:latin typeface="Avenir"/>
                <a:ea typeface="Avenir"/>
                <a:cs typeface="Avenir"/>
                <a:sym typeface="Avenir"/>
              </a:rPr>
              <a:t>activity in your CRM.</a:t>
            </a:r>
            <a:endParaRPr sz="1300">
              <a:solidFill>
                <a:schemeClr val="dk2"/>
              </a:solidFill>
              <a:latin typeface="Avenir"/>
              <a:ea typeface="Avenir"/>
              <a:cs typeface="Avenir"/>
              <a:sym typeface="Avenir"/>
            </a:endParaRPr>
          </a:p>
        </p:txBody>
      </p:sp>
      <p:cxnSp>
        <p:nvCxnSpPr>
          <p:cNvPr id="424" name="Google Shape;424;p57"/>
          <p:cNvCxnSpPr/>
          <p:nvPr/>
        </p:nvCxnSpPr>
        <p:spPr>
          <a:xfrm>
            <a:off x="492800" y="2050163"/>
            <a:ext cx="4055400" cy="0"/>
          </a:xfrm>
          <a:prstGeom prst="straightConnector1">
            <a:avLst/>
          </a:prstGeom>
          <a:noFill/>
          <a:ln cap="flat" cmpd="sng" w="9525">
            <a:solidFill>
              <a:schemeClr val="accent3"/>
            </a:solidFill>
            <a:prstDash val="solid"/>
            <a:round/>
            <a:headEnd len="med" w="med" type="none"/>
            <a:tailEnd len="med" w="med" type="none"/>
          </a:ln>
        </p:spPr>
      </p:cxnSp>
      <p:sp>
        <p:nvSpPr>
          <p:cNvPr id="425" name="Google Shape;425;p57"/>
          <p:cNvSpPr txBox="1"/>
          <p:nvPr/>
        </p:nvSpPr>
        <p:spPr>
          <a:xfrm>
            <a:off x="439725" y="13931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 Starter:</a:t>
            </a:r>
            <a:endParaRPr sz="1100">
              <a:solidFill>
                <a:schemeClr val="accent3"/>
              </a:solidFill>
              <a:latin typeface="Avenir"/>
              <a:ea typeface="Avenir"/>
              <a:cs typeface="Avenir"/>
              <a:sym typeface="Avenir"/>
            </a:endParaRPr>
          </a:p>
        </p:txBody>
      </p:sp>
      <p:pic>
        <p:nvPicPr>
          <p:cNvPr id="426" name="Google Shape;426;p57"/>
          <p:cNvPicPr preferRelativeResize="0"/>
          <p:nvPr/>
        </p:nvPicPr>
        <p:blipFill rotWithShape="1">
          <a:blip r:embed="rId3">
            <a:alphaModFix/>
          </a:blip>
          <a:srcRect b="0" l="0" r="23047" t="0"/>
          <a:stretch/>
        </p:blipFill>
        <p:spPr>
          <a:xfrm>
            <a:off x="4773900" y="391725"/>
            <a:ext cx="4370099" cy="4360050"/>
          </a:xfrm>
          <a:prstGeom prst="rect">
            <a:avLst/>
          </a:prstGeom>
          <a:noFill/>
          <a:ln>
            <a:noFill/>
          </a:ln>
          <a:effectLst>
            <a:outerShdw blurRad="414338" rotWithShape="0" algn="bl" dir="5400000" dist="114300">
              <a:srgbClr val="000000">
                <a:alpha val="50000"/>
              </a:srgbClr>
            </a:outerShdw>
          </a:effectLst>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0" name="Shape 430"/>
        <p:cNvGrpSpPr/>
        <p:nvPr/>
      </p:nvGrpSpPr>
      <p:grpSpPr>
        <a:xfrm>
          <a:off x="0" y="0"/>
          <a:ext cx="0" cy="0"/>
          <a:chOff x="0" y="0"/>
          <a:chExt cx="0" cy="0"/>
        </a:xfrm>
      </p:grpSpPr>
      <p:sp>
        <p:nvSpPr>
          <p:cNvPr id="431" name="Google Shape;431;p58"/>
          <p:cNvSpPr txBox="1"/>
          <p:nvPr/>
        </p:nvSpPr>
        <p:spPr>
          <a:xfrm>
            <a:off x="424325" y="1737988"/>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Automation</a:t>
            </a:r>
            <a:endParaRPr sz="2400">
              <a:solidFill>
                <a:srgbClr val="00B6B2"/>
              </a:solidFill>
              <a:latin typeface="Avenir"/>
              <a:ea typeface="Avenir"/>
              <a:cs typeface="Avenir"/>
              <a:sym typeface="Avenir"/>
            </a:endParaRPr>
          </a:p>
        </p:txBody>
      </p:sp>
      <p:sp>
        <p:nvSpPr>
          <p:cNvPr id="432" name="Google Shape;432;p58"/>
          <p:cNvSpPr txBox="1"/>
          <p:nvPr/>
        </p:nvSpPr>
        <p:spPr>
          <a:xfrm>
            <a:off x="439725" y="2417898"/>
            <a:ext cx="3975000" cy="1095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Automate common management tasks like assigning leads, alerting reps when contacts take specific actions, creating tasks, and more.</a:t>
            </a:r>
            <a:endParaRPr sz="1300">
              <a:solidFill>
                <a:schemeClr val="dk2"/>
              </a:solidFill>
              <a:latin typeface="Avenir"/>
              <a:ea typeface="Avenir"/>
              <a:cs typeface="Avenir"/>
              <a:sym typeface="Avenir"/>
            </a:endParaRPr>
          </a:p>
        </p:txBody>
      </p:sp>
      <p:cxnSp>
        <p:nvCxnSpPr>
          <p:cNvPr id="433" name="Google Shape;433;p58"/>
          <p:cNvCxnSpPr/>
          <p:nvPr/>
        </p:nvCxnSpPr>
        <p:spPr>
          <a:xfrm>
            <a:off x="492800" y="2287325"/>
            <a:ext cx="3848400" cy="0"/>
          </a:xfrm>
          <a:prstGeom prst="straightConnector1">
            <a:avLst/>
          </a:prstGeom>
          <a:noFill/>
          <a:ln cap="flat" cmpd="sng" w="9525">
            <a:solidFill>
              <a:schemeClr val="accent3"/>
            </a:solidFill>
            <a:prstDash val="solid"/>
            <a:round/>
            <a:headEnd len="med" w="med" type="none"/>
            <a:tailEnd len="med" w="med" type="none"/>
          </a:ln>
        </p:spPr>
      </p:cxnSp>
      <p:sp>
        <p:nvSpPr>
          <p:cNvPr id="434" name="Google Shape;434;p58"/>
          <p:cNvSpPr txBox="1"/>
          <p:nvPr/>
        </p:nvSpPr>
        <p:spPr>
          <a:xfrm>
            <a:off x="439725" y="163031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 Professional:</a:t>
            </a:r>
            <a:endParaRPr sz="1100">
              <a:solidFill>
                <a:schemeClr val="accent3"/>
              </a:solidFill>
              <a:latin typeface="Avenir"/>
              <a:ea typeface="Avenir"/>
              <a:cs typeface="Avenir"/>
              <a:sym typeface="Avenir"/>
            </a:endParaRPr>
          </a:p>
        </p:txBody>
      </p:sp>
      <p:pic>
        <p:nvPicPr>
          <p:cNvPr id="435" name="Google Shape;435;p58"/>
          <p:cNvPicPr preferRelativeResize="0"/>
          <p:nvPr/>
        </p:nvPicPr>
        <p:blipFill rotWithShape="1">
          <a:blip r:embed="rId3">
            <a:alphaModFix/>
          </a:blip>
          <a:srcRect b="0" l="0" r="30910" t="0"/>
          <a:stretch/>
        </p:blipFill>
        <p:spPr>
          <a:xfrm>
            <a:off x="4646275" y="341550"/>
            <a:ext cx="4497725" cy="4460375"/>
          </a:xfrm>
          <a:prstGeom prst="rect">
            <a:avLst/>
          </a:prstGeom>
          <a:noFill/>
          <a:ln>
            <a:noFill/>
          </a:ln>
          <a:effectLst>
            <a:outerShdw blurRad="414338" rotWithShape="0" algn="bl" dir="4920000" dist="152400">
              <a:srgbClr val="000000">
                <a:alpha val="50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 name="Shape 109"/>
        <p:cNvGrpSpPr/>
        <p:nvPr/>
      </p:nvGrpSpPr>
      <p:grpSpPr>
        <a:xfrm>
          <a:off x="0" y="0"/>
          <a:ext cx="0" cy="0"/>
          <a:chOff x="0" y="0"/>
          <a:chExt cx="0" cy="0"/>
        </a:xfrm>
      </p:grpSpPr>
      <p:sp>
        <p:nvSpPr>
          <p:cNvPr id="110" name="Google Shape;110;p23"/>
          <p:cNvSpPr/>
          <p:nvPr/>
        </p:nvSpPr>
        <p:spPr>
          <a:xfrm>
            <a:off x="0" y="0"/>
            <a:ext cx="9144000" cy="5143500"/>
          </a:xfrm>
          <a:prstGeom prst="rect">
            <a:avLst/>
          </a:prstGeom>
          <a:solidFill>
            <a:srgbClr val="2D3E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1" name="Google Shape;111;p23"/>
          <p:cNvPicPr preferRelativeResize="0"/>
          <p:nvPr/>
        </p:nvPicPr>
        <p:blipFill rotWithShape="1">
          <a:blip r:embed="rId3">
            <a:alphaModFix amt="15000"/>
          </a:blip>
          <a:srcRect b="10445" l="0" r="0" t="5180"/>
          <a:stretch/>
        </p:blipFill>
        <p:spPr>
          <a:xfrm>
            <a:off x="0" y="-1"/>
            <a:ext cx="9143996" cy="5143499"/>
          </a:xfrm>
          <a:prstGeom prst="rect">
            <a:avLst/>
          </a:prstGeom>
          <a:noFill/>
          <a:ln>
            <a:noFill/>
          </a:ln>
        </p:spPr>
      </p:pic>
      <p:sp>
        <p:nvSpPr>
          <p:cNvPr id="112" name="Google Shape;112;p23"/>
          <p:cNvSpPr txBox="1"/>
          <p:nvPr/>
        </p:nvSpPr>
        <p:spPr>
          <a:xfrm>
            <a:off x="1526100" y="1305550"/>
            <a:ext cx="6091800" cy="1412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1800">
                <a:solidFill>
                  <a:srgbClr val="FFFFFF"/>
                </a:solidFill>
                <a:latin typeface="Avenir"/>
                <a:ea typeface="Avenir"/>
                <a:cs typeface="Avenir"/>
                <a:sym typeface="Avenir"/>
              </a:rPr>
              <a:t>Announced at INBOUND 2018 -</a:t>
            </a:r>
            <a:endParaRPr sz="1800">
              <a:solidFill>
                <a:srgbClr val="FFFFFF"/>
              </a:solidFill>
              <a:latin typeface="Avenir"/>
              <a:ea typeface="Avenir"/>
              <a:cs typeface="Avenir"/>
              <a:sym typeface="Avenir"/>
            </a:endParaRPr>
          </a:p>
          <a:p>
            <a:pPr indent="0" lvl="0" marL="0" rtl="0" algn="ctr">
              <a:lnSpc>
                <a:spcPct val="115000"/>
              </a:lnSpc>
              <a:spcBef>
                <a:spcPts val="0"/>
              </a:spcBef>
              <a:spcAft>
                <a:spcPts val="0"/>
              </a:spcAft>
              <a:buNone/>
            </a:pPr>
            <a:r>
              <a:rPr lang="en" sz="2700">
                <a:solidFill>
                  <a:srgbClr val="FFFFFF"/>
                </a:solidFill>
                <a:latin typeface="Avenir"/>
                <a:ea typeface="Avenir"/>
                <a:cs typeface="Avenir"/>
                <a:sym typeface="Avenir"/>
              </a:rPr>
              <a:t>Dozens of improvements across the entire HubSpot Growth Platform</a:t>
            </a:r>
            <a:endParaRPr sz="2700">
              <a:solidFill>
                <a:srgbClr val="FFFFFF"/>
              </a:solidFill>
              <a:latin typeface="Avenir"/>
              <a:ea typeface="Avenir"/>
              <a:cs typeface="Avenir"/>
              <a:sym typeface="Avenir"/>
            </a:endParaRPr>
          </a:p>
        </p:txBody>
      </p:sp>
      <p:cxnSp>
        <p:nvCxnSpPr>
          <p:cNvPr id="113" name="Google Shape;113;p23"/>
          <p:cNvCxnSpPr/>
          <p:nvPr/>
        </p:nvCxnSpPr>
        <p:spPr>
          <a:xfrm>
            <a:off x="1404300" y="2876875"/>
            <a:ext cx="6335400" cy="0"/>
          </a:xfrm>
          <a:prstGeom prst="straightConnector1">
            <a:avLst/>
          </a:prstGeom>
          <a:noFill/>
          <a:ln cap="flat" cmpd="sng" w="9525">
            <a:solidFill>
              <a:srgbClr val="FFFFFF"/>
            </a:solidFill>
            <a:prstDash val="solid"/>
            <a:round/>
            <a:headEnd len="med" w="med" type="none"/>
            <a:tailEnd len="med" w="med" type="none"/>
          </a:ln>
        </p:spPr>
      </p:cxnSp>
      <p:sp>
        <p:nvSpPr>
          <p:cNvPr id="114" name="Google Shape;114;p23"/>
          <p:cNvSpPr txBox="1"/>
          <p:nvPr/>
        </p:nvSpPr>
        <p:spPr>
          <a:xfrm>
            <a:off x="1173600" y="3137450"/>
            <a:ext cx="6796800" cy="7005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3200">
                <a:solidFill>
                  <a:srgbClr val="FFFFFF"/>
                </a:solidFill>
                <a:latin typeface="Avenir"/>
                <a:ea typeface="Avenir"/>
                <a:cs typeface="Avenir"/>
                <a:sym typeface="Avenir"/>
              </a:rPr>
              <a:t>See them all at </a:t>
            </a:r>
            <a:r>
              <a:rPr lang="en" sz="3200" u="sng">
                <a:solidFill>
                  <a:srgbClr val="FFFFFF"/>
                </a:solidFill>
                <a:latin typeface="Avenir"/>
                <a:ea typeface="Avenir"/>
                <a:cs typeface="Avenir"/>
                <a:sym typeface="Avenir"/>
              </a:rPr>
              <a:t>hubspot.com/new</a:t>
            </a:r>
            <a:endParaRPr sz="3200" u="sng">
              <a:solidFill>
                <a:srgbClr val="FFFFFF"/>
              </a:solidFill>
              <a:latin typeface="Avenir"/>
              <a:ea typeface="Avenir"/>
              <a:cs typeface="Avenir"/>
              <a:sym typeface="Aveni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9" name="Shape 439"/>
        <p:cNvGrpSpPr/>
        <p:nvPr/>
      </p:nvGrpSpPr>
      <p:grpSpPr>
        <a:xfrm>
          <a:off x="0" y="0"/>
          <a:ext cx="0" cy="0"/>
          <a:chOff x="0" y="0"/>
          <a:chExt cx="0" cy="0"/>
        </a:xfrm>
      </p:grpSpPr>
      <p:sp>
        <p:nvSpPr>
          <p:cNvPr id="440" name="Google Shape;440;p59"/>
          <p:cNvSpPr txBox="1"/>
          <p:nvPr/>
        </p:nvSpPr>
        <p:spPr>
          <a:xfrm>
            <a:off x="424325" y="1164075"/>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Products &amp; Quotes</a:t>
            </a:r>
            <a:endParaRPr sz="2400">
              <a:solidFill>
                <a:srgbClr val="00B6B2"/>
              </a:solidFill>
              <a:latin typeface="Avenir"/>
              <a:ea typeface="Avenir"/>
              <a:cs typeface="Avenir"/>
              <a:sym typeface="Avenir"/>
            </a:endParaRPr>
          </a:p>
        </p:txBody>
      </p:sp>
      <p:sp>
        <p:nvSpPr>
          <p:cNvPr id="441" name="Google Shape;441;p59"/>
          <p:cNvSpPr txBox="1"/>
          <p:nvPr/>
        </p:nvSpPr>
        <p:spPr>
          <a:xfrm>
            <a:off x="439725" y="1843988"/>
            <a:ext cx="3975000" cy="2243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Products makes it easy to build a library of products that your sales team can easily add to deals inside HubSpot.</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Quotes allows your sales reps to quickly configure a quote right inside HubSpot using your contact, company, and product data. Send a shareable link to your quote, and even allow your prospect to pay using a credit card or EFT.</a:t>
            </a:r>
            <a:endParaRPr sz="1300">
              <a:solidFill>
                <a:schemeClr val="dk2"/>
              </a:solidFill>
              <a:latin typeface="Avenir"/>
              <a:ea typeface="Avenir"/>
              <a:cs typeface="Avenir"/>
              <a:sym typeface="Avenir"/>
            </a:endParaRPr>
          </a:p>
        </p:txBody>
      </p:sp>
      <p:cxnSp>
        <p:nvCxnSpPr>
          <p:cNvPr id="442" name="Google Shape;442;p59"/>
          <p:cNvCxnSpPr/>
          <p:nvPr/>
        </p:nvCxnSpPr>
        <p:spPr>
          <a:xfrm>
            <a:off x="492800" y="1713413"/>
            <a:ext cx="3832800" cy="0"/>
          </a:xfrm>
          <a:prstGeom prst="straightConnector1">
            <a:avLst/>
          </a:prstGeom>
          <a:noFill/>
          <a:ln cap="flat" cmpd="sng" w="9525">
            <a:solidFill>
              <a:schemeClr val="accent3"/>
            </a:solidFill>
            <a:prstDash val="solid"/>
            <a:round/>
            <a:headEnd len="med" w="med" type="none"/>
            <a:tailEnd len="med" w="med" type="none"/>
          </a:ln>
        </p:spPr>
      </p:cxnSp>
      <p:sp>
        <p:nvSpPr>
          <p:cNvPr id="443" name="Google Shape;443;p59"/>
          <p:cNvSpPr txBox="1"/>
          <p:nvPr/>
        </p:nvSpPr>
        <p:spPr>
          <a:xfrm>
            <a:off x="439725" y="10564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 Professional:</a:t>
            </a:r>
            <a:endParaRPr sz="1100">
              <a:solidFill>
                <a:schemeClr val="accent3"/>
              </a:solidFill>
              <a:latin typeface="Avenir"/>
              <a:ea typeface="Avenir"/>
              <a:cs typeface="Avenir"/>
              <a:sym typeface="Avenir"/>
            </a:endParaRPr>
          </a:p>
        </p:txBody>
      </p:sp>
      <p:pic>
        <p:nvPicPr>
          <p:cNvPr id="444" name="Google Shape;444;p59"/>
          <p:cNvPicPr preferRelativeResize="0"/>
          <p:nvPr/>
        </p:nvPicPr>
        <p:blipFill rotWithShape="1">
          <a:blip r:embed="rId3">
            <a:alphaModFix/>
          </a:blip>
          <a:srcRect b="0" l="0" r="10007" t="0"/>
          <a:stretch/>
        </p:blipFill>
        <p:spPr>
          <a:xfrm>
            <a:off x="4618900" y="389775"/>
            <a:ext cx="4525101" cy="4363950"/>
          </a:xfrm>
          <a:prstGeom prst="rect">
            <a:avLst/>
          </a:prstGeom>
          <a:noFill/>
          <a:ln>
            <a:noFill/>
          </a:ln>
          <a:effectLst>
            <a:outerShdw blurRad="357188" rotWithShape="0" algn="bl" dir="3300000" dist="104775">
              <a:srgbClr val="000000">
                <a:alpha val="50000"/>
              </a:srgbClr>
            </a:outerShdw>
          </a:effectLst>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8" name="Shape 448"/>
        <p:cNvGrpSpPr/>
        <p:nvPr/>
      </p:nvGrpSpPr>
      <p:grpSpPr>
        <a:xfrm>
          <a:off x="0" y="0"/>
          <a:ext cx="0" cy="0"/>
          <a:chOff x="0" y="0"/>
          <a:chExt cx="0" cy="0"/>
        </a:xfrm>
      </p:grpSpPr>
      <p:sp>
        <p:nvSpPr>
          <p:cNvPr id="449" name="Google Shape;449;p60"/>
          <p:cNvSpPr txBox="1"/>
          <p:nvPr/>
        </p:nvSpPr>
        <p:spPr>
          <a:xfrm>
            <a:off x="424325" y="1737988"/>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Recommendations</a:t>
            </a:r>
            <a:endParaRPr sz="2400">
              <a:solidFill>
                <a:srgbClr val="00B6B2"/>
              </a:solidFill>
              <a:latin typeface="Avenir"/>
              <a:ea typeface="Avenir"/>
              <a:cs typeface="Avenir"/>
              <a:sym typeface="Avenir"/>
            </a:endParaRPr>
          </a:p>
        </p:txBody>
      </p:sp>
      <p:sp>
        <p:nvSpPr>
          <p:cNvPr id="450" name="Google Shape;450;p60"/>
          <p:cNvSpPr txBox="1"/>
          <p:nvPr/>
        </p:nvSpPr>
        <p:spPr>
          <a:xfrm>
            <a:off x="439725" y="2417898"/>
            <a:ext cx="3975000" cy="1095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Recommendations scores your email templates in real time as a sales rep uses them, offering useful suggestions on how to make messages feel relevant and personal to your prospects.</a:t>
            </a:r>
            <a:endParaRPr sz="1300">
              <a:solidFill>
                <a:schemeClr val="dk2"/>
              </a:solidFill>
              <a:latin typeface="Avenir"/>
              <a:ea typeface="Avenir"/>
              <a:cs typeface="Avenir"/>
              <a:sym typeface="Avenir"/>
            </a:endParaRPr>
          </a:p>
        </p:txBody>
      </p:sp>
      <p:cxnSp>
        <p:nvCxnSpPr>
          <p:cNvPr id="451" name="Google Shape;451;p60"/>
          <p:cNvCxnSpPr/>
          <p:nvPr/>
        </p:nvCxnSpPr>
        <p:spPr>
          <a:xfrm>
            <a:off x="492800" y="2287325"/>
            <a:ext cx="3750600" cy="0"/>
          </a:xfrm>
          <a:prstGeom prst="straightConnector1">
            <a:avLst/>
          </a:prstGeom>
          <a:noFill/>
          <a:ln cap="flat" cmpd="sng" w="9525">
            <a:solidFill>
              <a:schemeClr val="accent3"/>
            </a:solidFill>
            <a:prstDash val="solid"/>
            <a:round/>
            <a:headEnd len="med" w="med" type="none"/>
            <a:tailEnd len="med" w="med" type="none"/>
          </a:ln>
        </p:spPr>
      </p:cxnSp>
      <p:sp>
        <p:nvSpPr>
          <p:cNvPr id="452" name="Google Shape;452;p60"/>
          <p:cNvSpPr txBox="1"/>
          <p:nvPr/>
        </p:nvSpPr>
        <p:spPr>
          <a:xfrm>
            <a:off x="439725" y="163031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 Professional:</a:t>
            </a:r>
            <a:endParaRPr sz="1100">
              <a:solidFill>
                <a:schemeClr val="accent3"/>
              </a:solidFill>
              <a:latin typeface="Avenir"/>
              <a:ea typeface="Avenir"/>
              <a:cs typeface="Avenir"/>
              <a:sym typeface="Avenir"/>
            </a:endParaRPr>
          </a:p>
        </p:txBody>
      </p:sp>
      <p:pic>
        <p:nvPicPr>
          <p:cNvPr id="453" name="Google Shape;453;p60"/>
          <p:cNvPicPr preferRelativeResize="0"/>
          <p:nvPr/>
        </p:nvPicPr>
        <p:blipFill rotWithShape="1">
          <a:blip r:embed="rId3">
            <a:alphaModFix/>
          </a:blip>
          <a:srcRect b="0" l="36034" r="4067" t="0"/>
          <a:stretch/>
        </p:blipFill>
        <p:spPr>
          <a:xfrm>
            <a:off x="4602825" y="445888"/>
            <a:ext cx="4541176" cy="4251724"/>
          </a:xfrm>
          <a:prstGeom prst="rect">
            <a:avLst/>
          </a:prstGeom>
          <a:noFill/>
          <a:ln>
            <a:noFill/>
          </a:ln>
          <a:effectLst>
            <a:outerShdw blurRad="442913" rotWithShape="0" algn="bl" dir="3900000" dist="161925">
              <a:srgbClr val="000000">
                <a:alpha val="50000"/>
              </a:srgbClr>
            </a:outerShdw>
          </a:effectLst>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7" name="Shape 457"/>
        <p:cNvGrpSpPr/>
        <p:nvPr/>
      </p:nvGrpSpPr>
      <p:grpSpPr>
        <a:xfrm>
          <a:off x="0" y="0"/>
          <a:ext cx="0" cy="0"/>
          <a:chOff x="0" y="0"/>
          <a:chExt cx="0" cy="0"/>
        </a:xfrm>
      </p:grpSpPr>
      <p:pic>
        <p:nvPicPr>
          <p:cNvPr id="458" name="Google Shape;458;p61"/>
          <p:cNvPicPr preferRelativeResize="0"/>
          <p:nvPr/>
        </p:nvPicPr>
        <p:blipFill rotWithShape="1">
          <a:blip r:embed="rId3">
            <a:alphaModFix/>
          </a:blip>
          <a:srcRect b="17871" l="0" r="0" t="0"/>
          <a:stretch/>
        </p:blipFill>
        <p:spPr>
          <a:xfrm>
            <a:off x="4786600" y="915911"/>
            <a:ext cx="4357400" cy="3140674"/>
          </a:xfrm>
          <a:prstGeom prst="rect">
            <a:avLst/>
          </a:prstGeom>
          <a:noFill/>
          <a:ln>
            <a:noFill/>
          </a:ln>
          <a:effectLst>
            <a:outerShdw blurRad="200025" rotWithShape="0" algn="bl" dir="5400000" dist="19050">
              <a:srgbClr val="000000">
                <a:alpha val="50000"/>
              </a:srgbClr>
            </a:outerShdw>
          </a:effectLst>
        </p:spPr>
      </p:pic>
      <p:sp>
        <p:nvSpPr>
          <p:cNvPr id="459" name="Google Shape;459;p61"/>
          <p:cNvSpPr txBox="1"/>
          <p:nvPr/>
        </p:nvSpPr>
        <p:spPr>
          <a:xfrm>
            <a:off x="424325" y="1737988"/>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Selling with Video</a:t>
            </a:r>
            <a:endParaRPr sz="2400">
              <a:solidFill>
                <a:srgbClr val="00B6B2"/>
              </a:solidFill>
              <a:latin typeface="Avenir"/>
              <a:ea typeface="Avenir"/>
              <a:cs typeface="Avenir"/>
              <a:sym typeface="Avenir"/>
            </a:endParaRPr>
          </a:p>
        </p:txBody>
      </p:sp>
      <p:sp>
        <p:nvSpPr>
          <p:cNvPr id="460" name="Google Shape;460;p61"/>
          <p:cNvSpPr txBox="1"/>
          <p:nvPr/>
        </p:nvSpPr>
        <p:spPr>
          <a:xfrm>
            <a:off x="439725" y="2417898"/>
            <a:ext cx="3975000" cy="1095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Salespeople can build stronger relationships with prospects by creating, sharing, and tracking personalized videos right from HubSpot CRM. </a:t>
            </a:r>
            <a:endParaRPr sz="1300">
              <a:solidFill>
                <a:schemeClr val="dk2"/>
              </a:solidFill>
              <a:latin typeface="Avenir"/>
              <a:ea typeface="Avenir"/>
              <a:cs typeface="Avenir"/>
              <a:sym typeface="Avenir"/>
            </a:endParaRPr>
          </a:p>
        </p:txBody>
      </p:sp>
      <p:cxnSp>
        <p:nvCxnSpPr>
          <p:cNvPr id="461" name="Google Shape;461;p61"/>
          <p:cNvCxnSpPr/>
          <p:nvPr/>
        </p:nvCxnSpPr>
        <p:spPr>
          <a:xfrm>
            <a:off x="492800" y="2287325"/>
            <a:ext cx="3750600" cy="0"/>
          </a:xfrm>
          <a:prstGeom prst="straightConnector1">
            <a:avLst/>
          </a:prstGeom>
          <a:noFill/>
          <a:ln cap="flat" cmpd="sng" w="9525">
            <a:solidFill>
              <a:schemeClr val="accent3"/>
            </a:solidFill>
            <a:prstDash val="solid"/>
            <a:round/>
            <a:headEnd len="med" w="med" type="none"/>
            <a:tailEnd len="med" w="med" type="none"/>
          </a:ln>
        </p:spPr>
      </p:cxnSp>
      <p:sp>
        <p:nvSpPr>
          <p:cNvPr id="462" name="Google Shape;462;p61"/>
          <p:cNvSpPr txBox="1"/>
          <p:nvPr/>
        </p:nvSpPr>
        <p:spPr>
          <a:xfrm>
            <a:off x="439725" y="163031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 Professional:</a:t>
            </a:r>
            <a:endParaRPr sz="1100">
              <a:solidFill>
                <a:schemeClr val="accent3"/>
              </a:solidFill>
              <a:latin typeface="Avenir"/>
              <a:ea typeface="Avenir"/>
              <a:cs typeface="Avenir"/>
              <a:sym typeface="Avenir"/>
            </a:endParaRPr>
          </a:p>
        </p:txBody>
      </p:sp>
      <p:pic>
        <p:nvPicPr>
          <p:cNvPr id="463" name="Google Shape;463;p61"/>
          <p:cNvPicPr preferRelativeResize="0"/>
          <p:nvPr/>
        </p:nvPicPr>
        <p:blipFill rotWithShape="1">
          <a:blip r:embed="rId4">
            <a:alphaModFix/>
          </a:blip>
          <a:srcRect b="16377" l="18741" r="25194" t="17423"/>
          <a:stretch/>
        </p:blipFill>
        <p:spPr>
          <a:xfrm>
            <a:off x="4913525" y="496288"/>
            <a:ext cx="3330774" cy="2879176"/>
          </a:xfrm>
          <a:prstGeom prst="rect">
            <a:avLst/>
          </a:prstGeom>
          <a:noFill/>
          <a:ln>
            <a:noFill/>
          </a:ln>
          <a:effectLst>
            <a:outerShdw blurRad="57150" rotWithShape="0" algn="bl" dir="5400000" dist="19050">
              <a:srgbClr val="000000">
                <a:alpha val="50000"/>
              </a:srgbClr>
            </a:outerShdw>
          </a:effectLst>
        </p:spPr>
      </p:pic>
      <p:pic>
        <p:nvPicPr>
          <p:cNvPr id="464" name="Google Shape;464;p61"/>
          <p:cNvPicPr preferRelativeResize="0"/>
          <p:nvPr/>
        </p:nvPicPr>
        <p:blipFill rotWithShape="1">
          <a:blip r:embed="rId5">
            <a:alphaModFix/>
          </a:blip>
          <a:srcRect b="0" l="0" r="18824" t="9057"/>
          <a:stretch/>
        </p:blipFill>
        <p:spPr>
          <a:xfrm>
            <a:off x="5983700" y="2316538"/>
            <a:ext cx="2841974" cy="2330675"/>
          </a:xfrm>
          <a:prstGeom prst="rect">
            <a:avLst/>
          </a:prstGeom>
          <a:noFill/>
          <a:ln>
            <a:noFill/>
          </a:ln>
          <a:effectLst>
            <a:outerShdw blurRad="57150" rotWithShape="0" algn="bl" dir="5400000" dist="19050">
              <a:srgbClr val="000000">
                <a:alpha val="50000"/>
              </a:srgbClr>
            </a:outerShdw>
          </a:effectLst>
        </p:spPr>
      </p:pic>
      <p:sp>
        <p:nvSpPr>
          <p:cNvPr id="465" name="Google Shape;465;p61"/>
          <p:cNvSpPr/>
          <p:nvPr/>
        </p:nvSpPr>
        <p:spPr>
          <a:xfrm>
            <a:off x="541275" y="3268400"/>
            <a:ext cx="1875300" cy="244800"/>
          </a:xfrm>
          <a:prstGeom prst="rect">
            <a:avLst/>
          </a:prstGeom>
          <a:noFill/>
          <a:ln cap="flat" cmpd="sng" w="9525">
            <a:solidFill>
              <a:srgbClr val="00BDA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00BDA5"/>
                </a:solidFill>
                <a:latin typeface="Avenir"/>
                <a:ea typeface="Avenir"/>
                <a:cs typeface="Avenir"/>
                <a:sym typeface="Avenir"/>
              </a:rPr>
              <a:t>New from INBOUND 2018</a:t>
            </a:r>
            <a:endParaRPr sz="800">
              <a:solidFill>
                <a:srgbClr val="00BDA5"/>
              </a:solidFill>
              <a:latin typeface="Avenir"/>
              <a:ea typeface="Avenir"/>
              <a:cs typeface="Avenir"/>
              <a:sym typeface="Aveni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9" name="Shape 469"/>
        <p:cNvGrpSpPr/>
        <p:nvPr/>
      </p:nvGrpSpPr>
      <p:grpSpPr>
        <a:xfrm>
          <a:off x="0" y="0"/>
          <a:ext cx="0" cy="0"/>
          <a:chOff x="0" y="0"/>
          <a:chExt cx="0" cy="0"/>
        </a:xfrm>
      </p:grpSpPr>
      <p:sp>
        <p:nvSpPr>
          <p:cNvPr id="470" name="Google Shape;470;p62"/>
          <p:cNvSpPr txBox="1"/>
          <p:nvPr/>
        </p:nvSpPr>
        <p:spPr>
          <a:xfrm>
            <a:off x="433500" y="2323175"/>
            <a:ext cx="4138500" cy="845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rgbClr val="666666"/>
                </a:solidFill>
                <a:latin typeface="Avenir"/>
                <a:ea typeface="Avenir"/>
                <a:cs typeface="Avenir"/>
                <a:sym typeface="Avenir"/>
              </a:rPr>
              <a:t>Build a library of </a:t>
            </a:r>
            <a:r>
              <a:rPr lang="en" sz="1300">
                <a:solidFill>
                  <a:srgbClr val="666666"/>
                </a:solidFill>
                <a:latin typeface="Avenir"/>
                <a:ea typeface="Avenir"/>
                <a:cs typeface="Avenir"/>
                <a:sym typeface="Avenir"/>
              </a:rPr>
              <a:t>sales</a:t>
            </a:r>
            <a:r>
              <a:rPr lang="en" sz="1300">
                <a:solidFill>
                  <a:srgbClr val="666666"/>
                </a:solidFill>
                <a:latin typeface="Avenir"/>
                <a:ea typeface="Avenir"/>
                <a:cs typeface="Avenir"/>
                <a:sym typeface="Avenir"/>
              </a:rPr>
              <a:t> best practices and resources. Use rules-based automation to surface recommended content to your sales team, right inside of HubSpot.</a:t>
            </a:r>
            <a:endParaRPr sz="1300">
              <a:solidFill>
                <a:srgbClr val="666666"/>
              </a:solidFill>
              <a:latin typeface="Avenir"/>
              <a:ea typeface="Avenir"/>
              <a:cs typeface="Avenir"/>
              <a:sym typeface="Avenir"/>
            </a:endParaRPr>
          </a:p>
        </p:txBody>
      </p:sp>
      <p:pic>
        <p:nvPicPr>
          <p:cNvPr id="471" name="Google Shape;471;p62"/>
          <p:cNvPicPr preferRelativeResize="0"/>
          <p:nvPr/>
        </p:nvPicPr>
        <p:blipFill rotWithShape="1">
          <a:blip r:embed="rId3">
            <a:alphaModFix/>
          </a:blip>
          <a:srcRect b="0" l="30129" r="9076" t="0"/>
          <a:stretch/>
        </p:blipFill>
        <p:spPr>
          <a:xfrm>
            <a:off x="4788325" y="289625"/>
            <a:ext cx="4355675" cy="4564251"/>
          </a:xfrm>
          <a:prstGeom prst="rect">
            <a:avLst/>
          </a:prstGeom>
          <a:noFill/>
          <a:ln>
            <a:noFill/>
          </a:ln>
          <a:effectLst>
            <a:outerShdw blurRad="57150" rotWithShape="0" algn="bl" dir="5400000" dist="19050">
              <a:srgbClr val="000000">
                <a:alpha val="50000"/>
              </a:srgbClr>
            </a:outerShdw>
          </a:effectLst>
        </p:spPr>
      </p:pic>
      <p:sp>
        <p:nvSpPr>
          <p:cNvPr id="472" name="Google Shape;472;p62"/>
          <p:cNvSpPr txBox="1"/>
          <p:nvPr/>
        </p:nvSpPr>
        <p:spPr>
          <a:xfrm>
            <a:off x="424325" y="1737988"/>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Playbooks</a:t>
            </a:r>
            <a:endParaRPr sz="2400">
              <a:solidFill>
                <a:srgbClr val="00B6B2"/>
              </a:solidFill>
              <a:latin typeface="Avenir"/>
              <a:ea typeface="Avenir"/>
              <a:cs typeface="Avenir"/>
              <a:sym typeface="Avenir"/>
            </a:endParaRPr>
          </a:p>
        </p:txBody>
      </p:sp>
      <p:cxnSp>
        <p:nvCxnSpPr>
          <p:cNvPr id="473" name="Google Shape;473;p62"/>
          <p:cNvCxnSpPr/>
          <p:nvPr/>
        </p:nvCxnSpPr>
        <p:spPr>
          <a:xfrm>
            <a:off x="492800" y="2287325"/>
            <a:ext cx="3815400" cy="0"/>
          </a:xfrm>
          <a:prstGeom prst="straightConnector1">
            <a:avLst/>
          </a:prstGeom>
          <a:noFill/>
          <a:ln cap="flat" cmpd="sng" w="9525">
            <a:solidFill>
              <a:schemeClr val="accent3"/>
            </a:solidFill>
            <a:prstDash val="solid"/>
            <a:round/>
            <a:headEnd len="med" w="med" type="none"/>
            <a:tailEnd len="med" w="med" type="none"/>
          </a:ln>
        </p:spPr>
      </p:cxnSp>
      <p:sp>
        <p:nvSpPr>
          <p:cNvPr id="474" name="Google Shape;474;p62"/>
          <p:cNvSpPr txBox="1"/>
          <p:nvPr/>
        </p:nvSpPr>
        <p:spPr>
          <a:xfrm>
            <a:off x="439725" y="163031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 Enterprise:</a:t>
            </a:r>
            <a:endParaRPr sz="1100">
              <a:solidFill>
                <a:schemeClr val="accent3"/>
              </a:solidFill>
              <a:latin typeface="Avenir"/>
              <a:ea typeface="Avenir"/>
              <a:cs typeface="Avenir"/>
              <a:sym typeface="Avenir"/>
            </a:endParaRPr>
          </a:p>
        </p:txBody>
      </p:sp>
      <p:sp>
        <p:nvSpPr>
          <p:cNvPr id="475" name="Google Shape;475;p62"/>
          <p:cNvSpPr/>
          <p:nvPr/>
        </p:nvSpPr>
        <p:spPr>
          <a:xfrm>
            <a:off x="541275" y="3168575"/>
            <a:ext cx="1875300" cy="244800"/>
          </a:xfrm>
          <a:prstGeom prst="rect">
            <a:avLst/>
          </a:prstGeom>
          <a:noFill/>
          <a:ln cap="flat" cmpd="sng" w="9525">
            <a:solidFill>
              <a:srgbClr val="00BDA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00BDA5"/>
                </a:solidFill>
                <a:latin typeface="Avenir"/>
                <a:ea typeface="Avenir"/>
                <a:cs typeface="Avenir"/>
                <a:sym typeface="Avenir"/>
              </a:rPr>
              <a:t>New from INBOUND 2018</a:t>
            </a:r>
            <a:endParaRPr sz="800">
              <a:solidFill>
                <a:srgbClr val="00BDA5"/>
              </a:solidFill>
              <a:latin typeface="Avenir"/>
              <a:ea typeface="Avenir"/>
              <a:cs typeface="Avenir"/>
              <a:sym typeface="Aveni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9" name="Shape 479"/>
        <p:cNvGrpSpPr/>
        <p:nvPr/>
      </p:nvGrpSpPr>
      <p:grpSpPr>
        <a:xfrm>
          <a:off x="0" y="0"/>
          <a:ext cx="0" cy="0"/>
          <a:chOff x="0" y="0"/>
          <a:chExt cx="0" cy="0"/>
        </a:xfrm>
      </p:grpSpPr>
      <p:sp>
        <p:nvSpPr>
          <p:cNvPr id="480" name="Google Shape;480;p63"/>
          <p:cNvSpPr txBox="1"/>
          <p:nvPr/>
        </p:nvSpPr>
        <p:spPr>
          <a:xfrm>
            <a:off x="424325" y="1737988"/>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Predictive Lead Scoring</a:t>
            </a:r>
            <a:endParaRPr sz="2400">
              <a:solidFill>
                <a:srgbClr val="00B6B2"/>
              </a:solidFill>
              <a:latin typeface="Avenir"/>
              <a:ea typeface="Avenir"/>
              <a:cs typeface="Avenir"/>
              <a:sym typeface="Avenir"/>
            </a:endParaRPr>
          </a:p>
        </p:txBody>
      </p:sp>
      <p:sp>
        <p:nvSpPr>
          <p:cNvPr id="481" name="Google Shape;481;p63"/>
          <p:cNvSpPr txBox="1"/>
          <p:nvPr/>
        </p:nvSpPr>
        <p:spPr>
          <a:xfrm>
            <a:off x="439725" y="2417898"/>
            <a:ext cx="3975000" cy="1095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Predictive Lead Scoring takes hundreds of demographic and behavioral factors into account to a</a:t>
            </a:r>
            <a:r>
              <a:rPr lang="en" sz="1300">
                <a:solidFill>
                  <a:schemeClr val="dk2"/>
                </a:solidFill>
                <a:latin typeface="Avenir"/>
                <a:ea typeface="Avenir"/>
                <a:cs typeface="Avenir"/>
                <a:sym typeface="Avenir"/>
              </a:rPr>
              <a:t>utomatically score contacts based on their likelihood to buy.</a:t>
            </a:r>
            <a:endParaRPr sz="1300">
              <a:solidFill>
                <a:schemeClr val="dk2"/>
              </a:solidFill>
              <a:latin typeface="Avenir"/>
              <a:ea typeface="Avenir"/>
              <a:cs typeface="Avenir"/>
              <a:sym typeface="Avenir"/>
            </a:endParaRPr>
          </a:p>
        </p:txBody>
      </p:sp>
      <p:cxnSp>
        <p:nvCxnSpPr>
          <p:cNvPr id="482" name="Google Shape;482;p63"/>
          <p:cNvCxnSpPr/>
          <p:nvPr/>
        </p:nvCxnSpPr>
        <p:spPr>
          <a:xfrm>
            <a:off x="492800" y="2287325"/>
            <a:ext cx="3815400" cy="0"/>
          </a:xfrm>
          <a:prstGeom prst="straightConnector1">
            <a:avLst/>
          </a:prstGeom>
          <a:noFill/>
          <a:ln cap="flat" cmpd="sng" w="9525">
            <a:solidFill>
              <a:schemeClr val="accent3"/>
            </a:solidFill>
            <a:prstDash val="solid"/>
            <a:round/>
            <a:headEnd len="med" w="med" type="none"/>
            <a:tailEnd len="med" w="med" type="none"/>
          </a:ln>
        </p:spPr>
      </p:cxnSp>
      <p:sp>
        <p:nvSpPr>
          <p:cNvPr id="483" name="Google Shape;483;p63"/>
          <p:cNvSpPr txBox="1"/>
          <p:nvPr/>
        </p:nvSpPr>
        <p:spPr>
          <a:xfrm>
            <a:off x="439725" y="163031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 Enterprise:</a:t>
            </a:r>
            <a:endParaRPr sz="1100">
              <a:solidFill>
                <a:schemeClr val="accent3"/>
              </a:solidFill>
              <a:latin typeface="Avenir"/>
              <a:ea typeface="Avenir"/>
              <a:cs typeface="Avenir"/>
              <a:sym typeface="Avenir"/>
            </a:endParaRPr>
          </a:p>
        </p:txBody>
      </p:sp>
      <p:pic>
        <p:nvPicPr>
          <p:cNvPr id="484" name="Google Shape;484;p63"/>
          <p:cNvPicPr preferRelativeResize="0"/>
          <p:nvPr/>
        </p:nvPicPr>
        <p:blipFill rotWithShape="1">
          <a:blip r:embed="rId3">
            <a:alphaModFix amt="77000"/>
          </a:blip>
          <a:srcRect b="0" l="0" r="25969" t="0"/>
          <a:stretch/>
        </p:blipFill>
        <p:spPr>
          <a:xfrm>
            <a:off x="4360525" y="390050"/>
            <a:ext cx="4783474" cy="4363399"/>
          </a:xfrm>
          <a:prstGeom prst="rect">
            <a:avLst/>
          </a:prstGeom>
          <a:noFill/>
          <a:ln>
            <a:noFill/>
          </a:ln>
        </p:spPr>
      </p:pic>
      <p:pic>
        <p:nvPicPr>
          <p:cNvPr id="485" name="Google Shape;485;p63"/>
          <p:cNvPicPr preferRelativeResize="0"/>
          <p:nvPr/>
        </p:nvPicPr>
        <p:blipFill>
          <a:blip r:embed="rId4">
            <a:alphaModFix/>
          </a:blip>
          <a:stretch>
            <a:fillRect/>
          </a:stretch>
        </p:blipFill>
        <p:spPr>
          <a:xfrm>
            <a:off x="5936573" y="1021875"/>
            <a:ext cx="2941025" cy="3099750"/>
          </a:xfrm>
          <a:prstGeom prst="rect">
            <a:avLst/>
          </a:prstGeom>
          <a:noFill/>
          <a:ln>
            <a:noFill/>
          </a:ln>
          <a:effectLst>
            <a:outerShdw blurRad="242888" rotWithShape="0" algn="bl" dir="5400000" dist="38100">
              <a:srgbClr val="000000">
                <a:alpha val="50000"/>
              </a:srgbClr>
            </a:outerShdw>
          </a:effectLst>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9" name="Shape 489"/>
        <p:cNvGrpSpPr/>
        <p:nvPr/>
      </p:nvGrpSpPr>
      <p:grpSpPr>
        <a:xfrm>
          <a:off x="0" y="0"/>
          <a:ext cx="0" cy="0"/>
          <a:chOff x="0" y="0"/>
          <a:chExt cx="0" cy="0"/>
        </a:xfrm>
      </p:grpSpPr>
      <p:sp>
        <p:nvSpPr>
          <p:cNvPr id="490" name="Google Shape;490;p64"/>
          <p:cNvSpPr txBox="1"/>
          <p:nvPr/>
        </p:nvSpPr>
        <p:spPr>
          <a:xfrm>
            <a:off x="433625" y="2476975"/>
            <a:ext cx="4138500" cy="845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rgbClr val="666666"/>
                </a:solidFill>
                <a:latin typeface="Avenir"/>
                <a:ea typeface="Avenir"/>
                <a:cs typeface="Avenir"/>
                <a:sym typeface="Avenir"/>
              </a:rPr>
              <a:t>Let HubSpot conveniently transcribe any </a:t>
            </a:r>
            <a:br>
              <a:rPr lang="en" sz="1300">
                <a:solidFill>
                  <a:srgbClr val="666666"/>
                </a:solidFill>
                <a:latin typeface="Avenir"/>
                <a:ea typeface="Avenir"/>
                <a:cs typeface="Avenir"/>
                <a:sym typeface="Avenir"/>
              </a:rPr>
            </a:br>
            <a:r>
              <a:rPr lang="en" sz="1300">
                <a:solidFill>
                  <a:srgbClr val="666666"/>
                </a:solidFill>
                <a:latin typeface="Avenir"/>
                <a:ea typeface="Avenir"/>
                <a:cs typeface="Avenir"/>
                <a:sym typeface="Avenir"/>
              </a:rPr>
              <a:t>recorded call right inside your CRM.</a:t>
            </a:r>
            <a:endParaRPr sz="1300">
              <a:solidFill>
                <a:srgbClr val="666666"/>
              </a:solidFill>
              <a:latin typeface="Avenir"/>
              <a:ea typeface="Avenir"/>
              <a:cs typeface="Avenir"/>
              <a:sym typeface="Avenir"/>
            </a:endParaRPr>
          </a:p>
        </p:txBody>
      </p:sp>
      <p:pic>
        <p:nvPicPr>
          <p:cNvPr id="491" name="Google Shape;491;p64"/>
          <p:cNvPicPr preferRelativeResize="0"/>
          <p:nvPr/>
        </p:nvPicPr>
        <p:blipFill>
          <a:blip r:embed="rId3">
            <a:alphaModFix/>
          </a:blip>
          <a:stretch>
            <a:fillRect/>
          </a:stretch>
        </p:blipFill>
        <p:spPr>
          <a:xfrm>
            <a:off x="4300625" y="1206950"/>
            <a:ext cx="4499376" cy="2600349"/>
          </a:xfrm>
          <a:prstGeom prst="rect">
            <a:avLst/>
          </a:prstGeom>
          <a:noFill/>
          <a:ln cap="flat" cmpd="sng" w="9525">
            <a:solidFill>
              <a:srgbClr val="D9D9D9"/>
            </a:solidFill>
            <a:prstDash val="solid"/>
            <a:round/>
            <a:headEnd len="sm" w="sm" type="none"/>
            <a:tailEnd len="sm" w="sm" type="none"/>
          </a:ln>
          <a:effectLst>
            <a:outerShdw blurRad="357188" rotWithShape="0" algn="bl" dir="5400000" dist="19050">
              <a:srgbClr val="000000">
                <a:alpha val="16000"/>
              </a:srgbClr>
            </a:outerShdw>
          </a:effectLst>
        </p:spPr>
      </p:pic>
      <p:pic>
        <p:nvPicPr>
          <p:cNvPr id="492" name="Google Shape;492;p64"/>
          <p:cNvPicPr preferRelativeResize="0"/>
          <p:nvPr/>
        </p:nvPicPr>
        <p:blipFill>
          <a:blip r:embed="rId4">
            <a:alphaModFix/>
          </a:blip>
          <a:stretch>
            <a:fillRect/>
          </a:stretch>
        </p:blipFill>
        <p:spPr>
          <a:xfrm>
            <a:off x="5576225" y="633200"/>
            <a:ext cx="3567775" cy="3877100"/>
          </a:xfrm>
          <a:prstGeom prst="rect">
            <a:avLst/>
          </a:prstGeom>
          <a:noFill/>
          <a:ln cap="flat" cmpd="sng" w="9525">
            <a:solidFill>
              <a:srgbClr val="D9D9D9"/>
            </a:solidFill>
            <a:prstDash val="solid"/>
            <a:round/>
            <a:headEnd len="sm" w="sm" type="none"/>
            <a:tailEnd len="sm" w="sm" type="none"/>
          </a:ln>
          <a:effectLst>
            <a:outerShdw blurRad="357188" rotWithShape="0" algn="bl" dir="5400000" dist="19050">
              <a:srgbClr val="000000">
                <a:alpha val="16000"/>
              </a:srgbClr>
            </a:outerShdw>
          </a:effectLst>
        </p:spPr>
      </p:pic>
      <p:sp>
        <p:nvSpPr>
          <p:cNvPr id="493" name="Google Shape;493;p64"/>
          <p:cNvSpPr/>
          <p:nvPr/>
        </p:nvSpPr>
        <p:spPr>
          <a:xfrm>
            <a:off x="541275" y="3117525"/>
            <a:ext cx="1875300" cy="244800"/>
          </a:xfrm>
          <a:prstGeom prst="rect">
            <a:avLst/>
          </a:prstGeom>
          <a:noFill/>
          <a:ln cap="flat" cmpd="sng" w="9525">
            <a:solidFill>
              <a:srgbClr val="00BDA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00BDA5"/>
                </a:solidFill>
                <a:latin typeface="Avenir"/>
                <a:ea typeface="Avenir"/>
                <a:cs typeface="Avenir"/>
                <a:sym typeface="Avenir"/>
              </a:rPr>
              <a:t>New from INBOUND 2018</a:t>
            </a:r>
            <a:endParaRPr sz="800">
              <a:solidFill>
                <a:srgbClr val="00BDA5"/>
              </a:solidFill>
              <a:latin typeface="Avenir"/>
              <a:ea typeface="Avenir"/>
              <a:cs typeface="Avenir"/>
              <a:sym typeface="Avenir"/>
            </a:endParaRPr>
          </a:p>
        </p:txBody>
      </p:sp>
      <p:sp>
        <p:nvSpPr>
          <p:cNvPr id="494" name="Google Shape;494;p64"/>
          <p:cNvSpPr txBox="1"/>
          <p:nvPr/>
        </p:nvSpPr>
        <p:spPr>
          <a:xfrm>
            <a:off x="424325" y="1927638"/>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Call Transcription</a:t>
            </a:r>
            <a:endParaRPr sz="2400">
              <a:solidFill>
                <a:srgbClr val="00B6B2"/>
              </a:solidFill>
              <a:latin typeface="Avenir"/>
              <a:ea typeface="Avenir"/>
              <a:cs typeface="Avenir"/>
              <a:sym typeface="Avenir"/>
            </a:endParaRPr>
          </a:p>
        </p:txBody>
      </p:sp>
      <p:cxnSp>
        <p:nvCxnSpPr>
          <p:cNvPr id="495" name="Google Shape;495;p64"/>
          <p:cNvCxnSpPr/>
          <p:nvPr/>
        </p:nvCxnSpPr>
        <p:spPr>
          <a:xfrm>
            <a:off x="492800" y="2476975"/>
            <a:ext cx="2595600" cy="0"/>
          </a:xfrm>
          <a:prstGeom prst="straightConnector1">
            <a:avLst/>
          </a:prstGeom>
          <a:noFill/>
          <a:ln cap="flat" cmpd="sng" w="9525">
            <a:solidFill>
              <a:schemeClr val="accent3"/>
            </a:solidFill>
            <a:prstDash val="solid"/>
            <a:round/>
            <a:headEnd len="med" w="med" type="none"/>
            <a:tailEnd len="med" w="med" type="none"/>
          </a:ln>
        </p:spPr>
      </p:cxnSp>
      <p:sp>
        <p:nvSpPr>
          <p:cNvPr id="496" name="Google Shape;496;p64"/>
          <p:cNvSpPr txBox="1"/>
          <p:nvPr/>
        </p:nvSpPr>
        <p:spPr>
          <a:xfrm>
            <a:off x="439725" y="181996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 Enterprise:</a:t>
            </a:r>
            <a:endParaRPr sz="1100">
              <a:solidFill>
                <a:schemeClr val="accent3"/>
              </a:solidFill>
              <a:latin typeface="Avenir"/>
              <a:ea typeface="Avenir"/>
              <a:cs typeface="Avenir"/>
              <a:sym typeface="Aveni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0" name="Shape 500"/>
        <p:cNvGrpSpPr/>
        <p:nvPr/>
      </p:nvGrpSpPr>
      <p:grpSpPr>
        <a:xfrm>
          <a:off x="0" y="0"/>
          <a:ext cx="0" cy="0"/>
          <a:chOff x="0" y="0"/>
          <a:chExt cx="0" cy="0"/>
        </a:xfrm>
      </p:grpSpPr>
      <p:sp>
        <p:nvSpPr>
          <p:cNvPr id="501" name="Google Shape;501;p65"/>
          <p:cNvSpPr txBox="1"/>
          <p:nvPr/>
        </p:nvSpPr>
        <p:spPr>
          <a:xfrm>
            <a:off x="433625" y="2534050"/>
            <a:ext cx="4030800" cy="788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rgbClr val="666666"/>
                </a:solidFill>
                <a:latin typeface="Avenir"/>
                <a:ea typeface="Avenir"/>
                <a:cs typeface="Avenir"/>
                <a:sym typeface="Avenir"/>
              </a:rPr>
              <a:t>Collect signatures on quotes and other </a:t>
            </a:r>
            <a:br>
              <a:rPr lang="en" sz="1300">
                <a:solidFill>
                  <a:srgbClr val="666666"/>
                </a:solidFill>
                <a:latin typeface="Avenir"/>
                <a:ea typeface="Avenir"/>
                <a:cs typeface="Avenir"/>
                <a:sym typeface="Avenir"/>
              </a:rPr>
            </a:br>
            <a:r>
              <a:rPr lang="en" sz="1300">
                <a:solidFill>
                  <a:srgbClr val="666666"/>
                </a:solidFill>
                <a:latin typeface="Avenir"/>
                <a:ea typeface="Avenir"/>
                <a:cs typeface="Avenir"/>
                <a:sym typeface="Avenir"/>
              </a:rPr>
              <a:t>documents right inside of HubSpot.</a:t>
            </a:r>
            <a:endParaRPr sz="1300">
              <a:solidFill>
                <a:srgbClr val="666666"/>
              </a:solidFill>
              <a:latin typeface="Avenir"/>
              <a:ea typeface="Avenir"/>
              <a:cs typeface="Avenir"/>
              <a:sym typeface="Avenir"/>
            </a:endParaRPr>
          </a:p>
        </p:txBody>
      </p:sp>
      <p:pic>
        <p:nvPicPr>
          <p:cNvPr id="502" name="Google Shape;502;p65"/>
          <p:cNvPicPr preferRelativeResize="0"/>
          <p:nvPr/>
        </p:nvPicPr>
        <p:blipFill rotWithShape="1">
          <a:blip r:embed="rId3">
            <a:alphaModFix/>
          </a:blip>
          <a:srcRect b="0" l="0" r="28673" t="0"/>
          <a:stretch/>
        </p:blipFill>
        <p:spPr>
          <a:xfrm>
            <a:off x="4497750" y="476038"/>
            <a:ext cx="4646251" cy="4191426"/>
          </a:xfrm>
          <a:prstGeom prst="rect">
            <a:avLst/>
          </a:prstGeom>
          <a:noFill/>
          <a:ln cap="flat" cmpd="sng" w="9525">
            <a:solidFill>
              <a:srgbClr val="D9D9D9"/>
            </a:solidFill>
            <a:prstDash val="solid"/>
            <a:round/>
            <a:headEnd len="sm" w="sm" type="none"/>
            <a:tailEnd len="sm" w="sm" type="none"/>
          </a:ln>
          <a:effectLst>
            <a:outerShdw blurRad="357188" rotWithShape="0" algn="bl" dir="5400000" dist="19050">
              <a:srgbClr val="000000">
                <a:alpha val="16000"/>
              </a:srgbClr>
            </a:outerShdw>
          </a:effectLst>
        </p:spPr>
      </p:pic>
      <p:sp>
        <p:nvSpPr>
          <p:cNvPr id="503" name="Google Shape;503;p65"/>
          <p:cNvSpPr txBox="1"/>
          <p:nvPr/>
        </p:nvSpPr>
        <p:spPr>
          <a:xfrm>
            <a:off x="424325" y="1927638"/>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eSignature</a:t>
            </a:r>
            <a:endParaRPr sz="2400">
              <a:solidFill>
                <a:srgbClr val="00B6B2"/>
              </a:solidFill>
              <a:latin typeface="Avenir"/>
              <a:ea typeface="Avenir"/>
              <a:cs typeface="Avenir"/>
              <a:sym typeface="Avenir"/>
            </a:endParaRPr>
          </a:p>
        </p:txBody>
      </p:sp>
      <p:cxnSp>
        <p:nvCxnSpPr>
          <p:cNvPr id="504" name="Google Shape;504;p65"/>
          <p:cNvCxnSpPr/>
          <p:nvPr/>
        </p:nvCxnSpPr>
        <p:spPr>
          <a:xfrm>
            <a:off x="492800" y="2476975"/>
            <a:ext cx="2595600" cy="0"/>
          </a:xfrm>
          <a:prstGeom prst="straightConnector1">
            <a:avLst/>
          </a:prstGeom>
          <a:noFill/>
          <a:ln cap="flat" cmpd="sng" w="9525">
            <a:solidFill>
              <a:schemeClr val="accent3"/>
            </a:solidFill>
            <a:prstDash val="solid"/>
            <a:round/>
            <a:headEnd len="med" w="med" type="none"/>
            <a:tailEnd len="med" w="med" type="none"/>
          </a:ln>
        </p:spPr>
      </p:cxnSp>
      <p:sp>
        <p:nvSpPr>
          <p:cNvPr id="505" name="Google Shape;505;p65"/>
          <p:cNvSpPr txBox="1"/>
          <p:nvPr/>
        </p:nvSpPr>
        <p:spPr>
          <a:xfrm>
            <a:off x="439725" y="181996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 Enterprise:</a:t>
            </a:r>
            <a:endParaRPr sz="1100">
              <a:solidFill>
                <a:schemeClr val="accent3"/>
              </a:solidFill>
              <a:latin typeface="Avenir"/>
              <a:ea typeface="Avenir"/>
              <a:cs typeface="Avenir"/>
              <a:sym typeface="Avenir"/>
            </a:endParaRPr>
          </a:p>
        </p:txBody>
      </p:sp>
      <p:sp>
        <p:nvSpPr>
          <p:cNvPr id="506" name="Google Shape;506;p65"/>
          <p:cNvSpPr/>
          <p:nvPr/>
        </p:nvSpPr>
        <p:spPr>
          <a:xfrm>
            <a:off x="541275" y="3164175"/>
            <a:ext cx="1875300" cy="244800"/>
          </a:xfrm>
          <a:prstGeom prst="rect">
            <a:avLst/>
          </a:prstGeom>
          <a:noFill/>
          <a:ln cap="flat" cmpd="sng" w="9525">
            <a:solidFill>
              <a:srgbClr val="00BDA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00BDA5"/>
                </a:solidFill>
                <a:latin typeface="Avenir"/>
                <a:ea typeface="Avenir"/>
                <a:cs typeface="Avenir"/>
                <a:sym typeface="Avenir"/>
              </a:rPr>
              <a:t>New from INBOUND 2018</a:t>
            </a:r>
            <a:endParaRPr sz="800">
              <a:solidFill>
                <a:srgbClr val="00BDA5"/>
              </a:solidFill>
              <a:latin typeface="Avenir"/>
              <a:ea typeface="Avenir"/>
              <a:cs typeface="Avenir"/>
              <a:sym typeface="Aveni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0" name="Shape 510"/>
        <p:cNvGrpSpPr/>
        <p:nvPr/>
      </p:nvGrpSpPr>
      <p:grpSpPr>
        <a:xfrm>
          <a:off x="0" y="0"/>
          <a:ext cx="0" cy="0"/>
          <a:chOff x="0" y="0"/>
          <a:chExt cx="0" cy="0"/>
        </a:xfrm>
      </p:grpSpPr>
      <p:sp>
        <p:nvSpPr>
          <p:cNvPr id="511" name="Google Shape;511;p66"/>
          <p:cNvSpPr txBox="1"/>
          <p:nvPr/>
        </p:nvSpPr>
        <p:spPr>
          <a:xfrm>
            <a:off x="424325" y="1265038"/>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Closely connected to CRM</a:t>
            </a:r>
            <a:endParaRPr sz="2400">
              <a:solidFill>
                <a:srgbClr val="00B6B2"/>
              </a:solidFill>
              <a:latin typeface="Avenir"/>
              <a:ea typeface="Avenir"/>
              <a:cs typeface="Avenir"/>
              <a:sym typeface="Avenir"/>
            </a:endParaRPr>
          </a:p>
        </p:txBody>
      </p:sp>
      <p:sp>
        <p:nvSpPr>
          <p:cNvPr id="512" name="Google Shape;512;p66"/>
          <p:cNvSpPr txBox="1"/>
          <p:nvPr/>
        </p:nvSpPr>
        <p:spPr>
          <a:xfrm>
            <a:off x="439725" y="1944938"/>
            <a:ext cx="3975000" cy="2041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Right out of the box, Sales Hub is deeply connected to HubSpot CRM. Track contacts, companies, deals, tasks, tickets and </a:t>
            </a:r>
            <a:br>
              <a:rPr lang="en" sz="1300">
                <a:solidFill>
                  <a:schemeClr val="dk2"/>
                </a:solidFill>
                <a:latin typeface="Avenir"/>
                <a:ea typeface="Avenir"/>
                <a:cs typeface="Avenir"/>
                <a:sym typeface="Avenir"/>
              </a:rPr>
            </a:br>
            <a:r>
              <a:rPr lang="en" sz="1300">
                <a:solidFill>
                  <a:schemeClr val="dk2"/>
                </a:solidFill>
                <a:latin typeface="Avenir"/>
                <a:ea typeface="Avenir"/>
                <a:cs typeface="Avenir"/>
                <a:sym typeface="Avenir"/>
              </a:rPr>
              <a:t>more inside the #1 CRM for SMBs.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Already use a CRM system that you love like Salesforce? HubSpot has a fully supported native integration that is easy to set up and use </a:t>
            </a:r>
            <a:r>
              <a:rPr lang="en" sz="1300">
                <a:solidFill>
                  <a:schemeClr val="dk2"/>
                </a:solidFill>
                <a:latin typeface="Avenir"/>
                <a:ea typeface="Avenir"/>
                <a:cs typeface="Avenir"/>
                <a:sym typeface="Avenir"/>
              </a:rPr>
              <a:t>(Professional and above.)</a:t>
            </a:r>
            <a:endParaRPr sz="1300">
              <a:solidFill>
                <a:schemeClr val="dk2"/>
              </a:solidFill>
              <a:latin typeface="Avenir"/>
              <a:ea typeface="Avenir"/>
              <a:cs typeface="Avenir"/>
              <a:sym typeface="Avenir"/>
            </a:endParaRPr>
          </a:p>
        </p:txBody>
      </p:sp>
      <p:cxnSp>
        <p:nvCxnSpPr>
          <p:cNvPr id="513" name="Google Shape;513;p66"/>
          <p:cNvCxnSpPr/>
          <p:nvPr/>
        </p:nvCxnSpPr>
        <p:spPr>
          <a:xfrm>
            <a:off x="492800" y="1814375"/>
            <a:ext cx="3880800" cy="0"/>
          </a:xfrm>
          <a:prstGeom prst="straightConnector1">
            <a:avLst/>
          </a:prstGeom>
          <a:noFill/>
          <a:ln cap="flat" cmpd="sng" w="9525">
            <a:solidFill>
              <a:schemeClr val="accent3"/>
            </a:solidFill>
            <a:prstDash val="solid"/>
            <a:round/>
            <a:headEnd len="med" w="med" type="none"/>
            <a:tailEnd len="med" w="med" type="none"/>
          </a:ln>
        </p:spPr>
      </p:cxnSp>
      <p:sp>
        <p:nvSpPr>
          <p:cNvPr id="514" name="Google Shape;514;p66"/>
          <p:cNvSpPr txBox="1"/>
          <p:nvPr/>
        </p:nvSpPr>
        <p:spPr>
          <a:xfrm>
            <a:off x="439725" y="115736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a:t>
            </a:r>
            <a:r>
              <a:rPr lang="en" sz="1100">
                <a:solidFill>
                  <a:schemeClr val="accent3"/>
                </a:solidFill>
                <a:latin typeface="Avenir"/>
                <a:ea typeface="Avenir"/>
                <a:cs typeface="Avenir"/>
                <a:sym typeface="Avenir"/>
              </a:rPr>
              <a:t>Hub:</a:t>
            </a:r>
            <a:endParaRPr sz="1100">
              <a:solidFill>
                <a:schemeClr val="accent3"/>
              </a:solidFill>
              <a:latin typeface="Avenir"/>
              <a:ea typeface="Avenir"/>
              <a:cs typeface="Avenir"/>
              <a:sym typeface="Avenir"/>
            </a:endParaRPr>
          </a:p>
        </p:txBody>
      </p:sp>
      <p:pic>
        <p:nvPicPr>
          <p:cNvPr id="515" name="Google Shape;515;p66"/>
          <p:cNvPicPr preferRelativeResize="0"/>
          <p:nvPr/>
        </p:nvPicPr>
        <p:blipFill rotWithShape="1">
          <a:blip r:embed="rId3">
            <a:alphaModFix/>
          </a:blip>
          <a:srcRect b="0" l="0" r="27959" t="0"/>
          <a:stretch/>
        </p:blipFill>
        <p:spPr>
          <a:xfrm>
            <a:off x="4489100" y="390050"/>
            <a:ext cx="4654899" cy="4363399"/>
          </a:xfrm>
          <a:prstGeom prst="rect">
            <a:avLst/>
          </a:prstGeom>
          <a:noFill/>
          <a:ln>
            <a:noFill/>
          </a:ln>
          <a:effectLst>
            <a:outerShdw blurRad="385763" rotWithShape="0" algn="bl" dir="3840000" dist="114300">
              <a:srgbClr val="000000">
                <a:alpha val="50000"/>
              </a:srgbClr>
            </a:outerShdw>
          </a:effectLst>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9" name="Shape 519"/>
        <p:cNvGrpSpPr/>
        <p:nvPr/>
      </p:nvGrpSpPr>
      <p:grpSpPr>
        <a:xfrm>
          <a:off x="0" y="0"/>
          <a:ext cx="0" cy="0"/>
          <a:chOff x="0" y="0"/>
          <a:chExt cx="0" cy="0"/>
        </a:xfrm>
      </p:grpSpPr>
      <p:sp>
        <p:nvSpPr>
          <p:cNvPr id="520" name="Google Shape;520;p67"/>
          <p:cNvSpPr txBox="1"/>
          <p:nvPr/>
        </p:nvSpPr>
        <p:spPr>
          <a:xfrm>
            <a:off x="424325" y="1737988"/>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B6B2"/>
                </a:solidFill>
                <a:latin typeface="Avenir"/>
                <a:ea typeface="Avenir"/>
                <a:cs typeface="Avenir"/>
                <a:sym typeface="Avenir"/>
              </a:rPr>
              <a:t>Part of the HubSpot Platform</a:t>
            </a:r>
            <a:endParaRPr sz="2400">
              <a:solidFill>
                <a:srgbClr val="00B6B2"/>
              </a:solidFill>
              <a:latin typeface="Avenir"/>
              <a:ea typeface="Avenir"/>
              <a:cs typeface="Avenir"/>
              <a:sym typeface="Avenir"/>
            </a:endParaRPr>
          </a:p>
        </p:txBody>
      </p:sp>
      <p:sp>
        <p:nvSpPr>
          <p:cNvPr id="521" name="Google Shape;521;p67"/>
          <p:cNvSpPr txBox="1"/>
          <p:nvPr/>
        </p:nvSpPr>
        <p:spPr>
          <a:xfrm>
            <a:off x="439725" y="2417898"/>
            <a:ext cx="3975000" cy="1095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Sales</a:t>
            </a:r>
            <a:r>
              <a:rPr lang="en" sz="1300">
                <a:solidFill>
                  <a:schemeClr val="dk2"/>
                </a:solidFill>
                <a:latin typeface="Avenir"/>
                <a:ea typeface="Avenir"/>
                <a:cs typeface="Avenir"/>
                <a:sym typeface="Avenir"/>
              </a:rPr>
              <a:t> Hub works in close concert with Marketing Hub, Service Hub, and hundreds of HubSpot Connect integrations. Add additional tools easily, whenever it makes sense for your team.</a:t>
            </a:r>
            <a:endParaRPr sz="1300">
              <a:solidFill>
                <a:schemeClr val="dk2"/>
              </a:solidFill>
              <a:latin typeface="Avenir"/>
              <a:ea typeface="Avenir"/>
              <a:cs typeface="Avenir"/>
              <a:sym typeface="Avenir"/>
            </a:endParaRPr>
          </a:p>
        </p:txBody>
      </p:sp>
      <p:cxnSp>
        <p:nvCxnSpPr>
          <p:cNvPr id="522" name="Google Shape;522;p67"/>
          <p:cNvCxnSpPr/>
          <p:nvPr/>
        </p:nvCxnSpPr>
        <p:spPr>
          <a:xfrm>
            <a:off x="492800" y="2287325"/>
            <a:ext cx="4055400" cy="0"/>
          </a:xfrm>
          <a:prstGeom prst="straightConnector1">
            <a:avLst/>
          </a:prstGeom>
          <a:noFill/>
          <a:ln cap="flat" cmpd="sng" w="9525">
            <a:solidFill>
              <a:schemeClr val="accent3"/>
            </a:solidFill>
            <a:prstDash val="solid"/>
            <a:round/>
            <a:headEnd len="med" w="med" type="none"/>
            <a:tailEnd len="med" w="med" type="none"/>
          </a:ln>
        </p:spPr>
      </p:cxnSp>
      <p:sp>
        <p:nvSpPr>
          <p:cNvPr id="523" name="Google Shape;523;p67"/>
          <p:cNvSpPr txBox="1"/>
          <p:nvPr/>
        </p:nvSpPr>
        <p:spPr>
          <a:xfrm>
            <a:off x="439725" y="163031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Sales Hub:</a:t>
            </a:r>
            <a:endParaRPr sz="1100">
              <a:solidFill>
                <a:schemeClr val="accent3"/>
              </a:solidFill>
              <a:latin typeface="Avenir"/>
              <a:ea typeface="Avenir"/>
              <a:cs typeface="Avenir"/>
              <a:sym typeface="Avenir"/>
            </a:endParaRPr>
          </a:p>
        </p:txBody>
      </p:sp>
      <p:pic>
        <p:nvPicPr>
          <p:cNvPr id="524" name="Google Shape;524;p67"/>
          <p:cNvPicPr preferRelativeResize="0"/>
          <p:nvPr/>
        </p:nvPicPr>
        <p:blipFill rotWithShape="1">
          <a:blip r:embed="rId3">
            <a:alphaModFix/>
          </a:blip>
          <a:srcRect b="0" l="0" r="13569" t="0"/>
          <a:stretch/>
        </p:blipFill>
        <p:spPr>
          <a:xfrm>
            <a:off x="4694750" y="429800"/>
            <a:ext cx="4449248" cy="4302300"/>
          </a:xfrm>
          <a:prstGeom prst="rect">
            <a:avLst/>
          </a:prstGeom>
          <a:noFill/>
          <a:ln>
            <a:noFill/>
          </a:ln>
          <a:effectLst>
            <a:outerShdw blurRad="371475" rotWithShape="0" algn="bl" dir="4260000" dist="133350">
              <a:srgbClr val="000000">
                <a:alpha val="50000"/>
              </a:srgbClr>
            </a:outerShdw>
          </a:effectLst>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8" name="Shape 528"/>
        <p:cNvGrpSpPr/>
        <p:nvPr/>
      </p:nvGrpSpPr>
      <p:grpSpPr>
        <a:xfrm>
          <a:off x="0" y="0"/>
          <a:ext cx="0" cy="0"/>
          <a:chOff x="0" y="0"/>
          <a:chExt cx="0" cy="0"/>
        </a:xfrm>
      </p:grpSpPr>
      <p:sp>
        <p:nvSpPr>
          <p:cNvPr id="529" name="Google Shape;529;p68"/>
          <p:cNvSpPr txBox="1"/>
          <p:nvPr/>
        </p:nvSpPr>
        <p:spPr>
          <a:xfrm>
            <a:off x="3059400" y="2107200"/>
            <a:ext cx="4856100" cy="92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solidFill>
                  <a:srgbClr val="FFFFFF"/>
                </a:solidFill>
                <a:latin typeface="Avenir"/>
                <a:ea typeface="Avenir"/>
                <a:cs typeface="Avenir"/>
                <a:sym typeface="Avenir"/>
              </a:rPr>
              <a:t>Service Hub</a:t>
            </a:r>
            <a:endParaRPr sz="4800">
              <a:solidFill>
                <a:srgbClr val="FFFFFF"/>
              </a:solidFill>
              <a:latin typeface="Avenir"/>
              <a:ea typeface="Avenir"/>
              <a:cs typeface="Avenir"/>
              <a:sym typeface="Avenir"/>
            </a:endParaRPr>
          </a:p>
        </p:txBody>
      </p:sp>
      <p:pic>
        <p:nvPicPr>
          <p:cNvPr id="530" name="Google Shape;530;p68"/>
          <p:cNvPicPr preferRelativeResize="0"/>
          <p:nvPr/>
        </p:nvPicPr>
        <p:blipFill>
          <a:blip r:embed="rId3">
            <a:alphaModFix/>
          </a:blip>
          <a:stretch>
            <a:fillRect/>
          </a:stretch>
        </p:blipFill>
        <p:spPr>
          <a:xfrm>
            <a:off x="164275" y="1221712"/>
            <a:ext cx="2700074" cy="27000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 name="Shape 118"/>
        <p:cNvGrpSpPr/>
        <p:nvPr/>
      </p:nvGrpSpPr>
      <p:grpSpPr>
        <a:xfrm>
          <a:off x="0" y="0"/>
          <a:ext cx="0" cy="0"/>
          <a:chOff x="0" y="0"/>
          <a:chExt cx="0" cy="0"/>
        </a:xfrm>
      </p:grpSpPr>
      <p:sp>
        <p:nvSpPr>
          <p:cNvPr id="119" name="Google Shape;119;p24"/>
          <p:cNvSpPr txBox="1"/>
          <p:nvPr/>
        </p:nvSpPr>
        <p:spPr>
          <a:xfrm>
            <a:off x="3059400" y="2107200"/>
            <a:ext cx="4856100" cy="92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solidFill>
                  <a:srgbClr val="FFFFFF"/>
                </a:solidFill>
                <a:latin typeface="Avenir"/>
                <a:ea typeface="Avenir"/>
                <a:cs typeface="Avenir"/>
                <a:sym typeface="Avenir"/>
              </a:rPr>
              <a:t>HubSpot CRM</a:t>
            </a:r>
            <a:endParaRPr sz="4800">
              <a:solidFill>
                <a:srgbClr val="FFFFFF"/>
              </a:solidFill>
              <a:latin typeface="Avenir"/>
              <a:ea typeface="Avenir"/>
              <a:cs typeface="Avenir"/>
              <a:sym typeface="Avenir"/>
            </a:endParaRPr>
          </a:p>
        </p:txBody>
      </p:sp>
      <p:pic>
        <p:nvPicPr>
          <p:cNvPr id="120" name="Google Shape;120;p24"/>
          <p:cNvPicPr preferRelativeResize="0"/>
          <p:nvPr/>
        </p:nvPicPr>
        <p:blipFill>
          <a:blip r:embed="rId3">
            <a:alphaModFix/>
          </a:blip>
          <a:stretch>
            <a:fillRect/>
          </a:stretch>
        </p:blipFill>
        <p:spPr>
          <a:xfrm>
            <a:off x="164275" y="1221712"/>
            <a:ext cx="2700074" cy="2700074"/>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4" name="Shape 534"/>
        <p:cNvGrpSpPr/>
        <p:nvPr/>
      </p:nvGrpSpPr>
      <p:grpSpPr>
        <a:xfrm>
          <a:off x="0" y="0"/>
          <a:ext cx="0" cy="0"/>
          <a:chOff x="0" y="0"/>
          <a:chExt cx="0" cy="0"/>
        </a:xfrm>
      </p:grpSpPr>
      <p:sp>
        <p:nvSpPr>
          <p:cNvPr id="535" name="Google Shape;535;p69"/>
          <p:cNvSpPr txBox="1"/>
          <p:nvPr/>
        </p:nvSpPr>
        <p:spPr>
          <a:xfrm>
            <a:off x="2308800" y="575475"/>
            <a:ext cx="6407400" cy="970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5979D4"/>
                </a:solidFill>
                <a:latin typeface="Avenir"/>
                <a:ea typeface="Avenir"/>
                <a:cs typeface="Avenir"/>
                <a:sym typeface="Avenir"/>
              </a:rPr>
              <a:t>Service Hub</a:t>
            </a:r>
            <a:endParaRPr sz="2400">
              <a:solidFill>
                <a:srgbClr val="5979D4"/>
              </a:solidFill>
              <a:latin typeface="Avenir"/>
              <a:ea typeface="Avenir"/>
              <a:cs typeface="Avenir"/>
              <a:sym typeface="Avenir"/>
            </a:endParaRPr>
          </a:p>
          <a:p>
            <a:pPr indent="0" lvl="0" marL="0" rtl="0" algn="l">
              <a:lnSpc>
                <a:spcPct val="115000"/>
              </a:lnSpc>
              <a:spcBef>
                <a:spcPts val="0"/>
              </a:spcBef>
              <a:spcAft>
                <a:spcPts val="0"/>
              </a:spcAft>
              <a:buNone/>
            </a:pPr>
            <a:r>
              <a:rPr lang="en" sz="1800">
                <a:solidFill>
                  <a:srgbClr val="7B98B6"/>
                </a:solidFill>
                <a:latin typeface="Avenir"/>
                <a:ea typeface="Avenir"/>
                <a:cs typeface="Avenir"/>
                <a:sym typeface="Avenir"/>
              </a:rPr>
              <a:t>Service Hub helps you engage, guide, and grow better with your customers, turning happy people into promoters.</a:t>
            </a:r>
            <a:endParaRPr sz="1800">
              <a:solidFill>
                <a:srgbClr val="7B98B6"/>
              </a:solidFill>
              <a:latin typeface="Avenir"/>
              <a:ea typeface="Avenir"/>
              <a:cs typeface="Avenir"/>
              <a:sym typeface="Avenir"/>
            </a:endParaRPr>
          </a:p>
        </p:txBody>
      </p:sp>
      <p:pic>
        <p:nvPicPr>
          <p:cNvPr id="536" name="Google Shape;536;p69"/>
          <p:cNvPicPr preferRelativeResize="0"/>
          <p:nvPr/>
        </p:nvPicPr>
        <p:blipFill>
          <a:blip r:embed="rId3">
            <a:alphaModFix/>
          </a:blip>
          <a:stretch>
            <a:fillRect/>
          </a:stretch>
        </p:blipFill>
        <p:spPr>
          <a:xfrm>
            <a:off x="820200" y="378963"/>
            <a:ext cx="1363524" cy="1363524"/>
          </a:xfrm>
          <a:prstGeom prst="rect">
            <a:avLst/>
          </a:prstGeom>
          <a:noFill/>
          <a:ln>
            <a:noFill/>
          </a:ln>
        </p:spPr>
      </p:pic>
      <p:sp>
        <p:nvSpPr>
          <p:cNvPr id="537" name="Google Shape;537;p69"/>
          <p:cNvSpPr txBox="1"/>
          <p:nvPr/>
        </p:nvSpPr>
        <p:spPr>
          <a:xfrm>
            <a:off x="874538" y="2169425"/>
            <a:ext cx="2052900" cy="300600"/>
          </a:xfrm>
          <a:prstGeom prst="rect">
            <a:avLst/>
          </a:prstGeom>
          <a:solidFill>
            <a:srgbClr val="5979D4"/>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Avenir"/>
                <a:ea typeface="Avenir"/>
                <a:cs typeface="Avenir"/>
                <a:sym typeface="Avenir"/>
              </a:rPr>
              <a:t>Starter</a:t>
            </a:r>
            <a:endParaRPr>
              <a:solidFill>
                <a:srgbClr val="FFFFFF"/>
              </a:solidFill>
              <a:latin typeface="Avenir"/>
              <a:ea typeface="Avenir"/>
              <a:cs typeface="Avenir"/>
              <a:sym typeface="Avenir"/>
            </a:endParaRPr>
          </a:p>
        </p:txBody>
      </p:sp>
      <p:cxnSp>
        <p:nvCxnSpPr>
          <p:cNvPr id="538" name="Google Shape;538;p69"/>
          <p:cNvCxnSpPr/>
          <p:nvPr/>
        </p:nvCxnSpPr>
        <p:spPr>
          <a:xfrm>
            <a:off x="482525" y="1887125"/>
            <a:ext cx="8182500" cy="0"/>
          </a:xfrm>
          <a:prstGeom prst="straightConnector1">
            <a:avLst/>
          </a:prstGeom>
          <a:noFill/>
          <a:ln cap="flat" cmpd="sng" w="9525">
            <a:solidFill>
              <a:srgbClr val="7B98B6"/>
            </a:solidFill>
            <a:prstDash val="solid"/>
            <a:round/>
            <a:headEnd len="med" w="med" type="none"/>
            <a:tailEnd len="med" w="med" type="none"/>
          </a:ln>
        </p:spPr>
      </p:cxnSp>
      <p:sp>
        <p:nvSpPr>
          <p:cNvPr id="539" name="Google Shape;539;p69"/>
          <p:cNvSpPr txBox="1"/>
          <p:nvPr/>
        </p:nvSpPr>
        <p:spPr>
          <a:xfrm>
            <a:off x="3219900" y="2600300"/>
            <a:ext cx="2499900" cy="1994100"/>
          </a:xfrm>
          <a:prstGeom prst="rect">
            <a:avLst/>
          </a:prstGeom>
          <a:noFill/>
          <a:ln>
            <a:noFill/>
          </a:ln>
        </p:spPr>
        <p:txBody>
          <a:bodyPr anchorCtr="0" anchor="t" bIns="91425" lIns="91425" spcFirstLastPara="1" rIns="91425" wrap="square" tIns="91425">
            <a:noAutofit/>
          </a:bodyPr>
          <a:lstStyle/>
          <a:p>
            <a:pPr indent="0" lvl="0" marL="0" rtl="0" algn="ctr">
              <a:lnSpc>
                <a:spcPct val="150000"/>
              </a:lnSpc>
              <a:spcBef>
                <a:spcPts val="0"/>
              </a:spcBef>
              <a:spcAft>
                <a:spcPts val="0"/>
              </a:spcAft>
              <a:buClr>
                <a:schemeClr val="dk1"/>
              </a:buClr>
              <a:buSzPts val="1100"/>
              <a:buFont typeface="Arial"/>
              <a:buNone/>
            </a:pPr>
            <a:r>
              <a:rPr i="1" lang="en" sz="1100">
                <a:solidFill>
                  <a:srgbClr val="7B98B6"/>
                </a:solidFill>
                <a:latin typeface="Avenir"/>
                <a:ea typeface="Avenir"/>
                <a:cs typeface="Avenir"/>
                <a:sym typeface="Avenir"/>
              </a:rPr>
              <a:t>Everything in Starter, plus: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Clr>
                <a:schemeClr val="dk1"/>
              </a:buClr>
              <a:buSzPts val="1100"/>
              <a:buFont typeface="Arial"/>
              <a:buNone/>
            </a:pPr>
            <a:r>
              <a:rPr lang="en" sz="1200">
                <a:solidFill>
                  <a:srgbClr val="7B98B6"/>
                </a:solidFill>
                <a:latin typeface="Avenir"/>
                <a:ea typeface="Avenir"/>
                <a:cs typeface="Avenir"/>
                <a:sym typeface="Avenir"/>
              </a:rPr>
              <a:t>Knowledgebase</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Clr>
                <a:schemeClr val="dk1"/>
              </a:buClr>
              <a:buSzPts val="1100"/>
              <a:buFont typeface="Arial"/>
              <a:buNone/>
            </a:pPr>
            <a:r>
              <a:rPr lang="en" sz="1200">
                <a:solidFill>
                  <a:srgbClr val="7B98B6"/>
                </a:solidFill>
                <a:latin typeface="Avenir"/>
                <a:ea typeface="Avenir"/>
                <a:cs typeface="Avenir"/>
                <a:sym typeface="Avenir"/>
              </a:rPr>
              <a:t>Templates, Sequences &amp; Snippets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Documents, Meetings &amp; Calling</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Bots &amp; </a:t>
            </a:r>
            <a:r>
              <a:rPr lang="en" sz="1200">
                <a:solidFill>
                  <a:srgbClr val="7B98B6"/>
                </a:solidFill>
                <a:latin typeface="Avenir"/>
                <a:ea typeface="Avenir"/>
                <a:cs typeface="Avenir"/>
                <a:sym typeface="Avenir"/>
              </a:rPr>
              <a:t>Automation</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Feedback</a:t>
            </a:r>
            <a:r>
              <a:rPr lang="en" sz="1200">
                <a:solidFill>
                  <a:srgbClr val="7B98B6"/>
                </a:solidFill>
                <a:latin typeface="Avenir"/>
                <a:ea typeface="Avenir"/>
                <a:cs typeface="Avenir"/>
                <a:sym typeface="Avenir"/>
              </a:rPr>
              <a:t> &amp; Reporting</a:t>
            </a:r>
            <a:endParaRPr sz="1200">
              <a:solidFill>
                <a:srgbClr val="7B98B6"/>
              </a:solidFill>
              <a:latin typeface="Avenir"/>
              <a:ea typeface="Avenir"/>
              <a:cs typeface="Avenir"/>
              <a:sym typeface="Avenir"/>
            </a:endParaRPr>
          </a:p>
        </p:txBody>
      </p:sp>
      <p:sp>
        <p:nvSpPr>
          <p:cNvPr id="540" name="Google Shape;540;p69"/>
          <p:cNvSpPr txBox="1"/>
          <p:nvPr/>
        </p:nvSpPr>
        <p:spPr>
          <a:xfrm>
            <a:off x="802988" y="2579550"/>
            <a:ext cx="2196000" cy="2333700"/>
          </a:xfrm>
          <a:prstGeom prst="rect">
            <a:avLst/>
          </a:prstGeom>
          <a:noFill/>
          <a:ln>
            <a:noFill/>
          </a:ln>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Conversations &amp; </a:t>
            </a:r>
            <a:r>
              <a:rPr lang="en" sz="1200">
                <a:solidFill>
                  <a:srgbClr val="7B98B6"/>
                </a:solidFill>
                <a:latin typeface="Avenir"/>
                <a:ea typeface="Avenir"/>
                <a:cs typeface="Avenir"/>
                <a:sym typeface="Avenir"/>
              </a:rPr>
              <a:t>Live Chat</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Tickets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Templates &amp; Sequences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Documents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Calling</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Notifications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Meetings</a:t>
            </a:r>
            <a:endParaRPr sz="1200">
              <a:solidFill>
                <a:srgbClr val="7B98B6"/>
              </a:solidFill>
              <a:latin typeface="Avenir"/>
              <a:ea typeface="Avenir"/>
              <a:cs typeface="Avenir"/>
              <a:sym typeface="Avenir"/>
            </a:endParaRPr>
          </a:p>
        </p:txBody>
      </p:sp>
      <p:sp>
        <p:nvSpPr>
          <p:cNvPr id="541" name="Google Shape;541;p69"/>
          <p:cNvSpPr txBox="1"/>
          <p:nvPr/>
        </p:nvSpPr>
        <p:spPr>
          <a:xfrm>
            <a:off x="5940713" y="2579550"/>
            <a:ext cx="2400300" cy="1994100"/>
          </a:xfrm>
          <a:prstGeom prst="rect">
            <a:avLst/>
          </a:prstGeom>
          <a:noFill/>
          <a:ln>
            <a:noFill/>
          </a:ln>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i="1" lang="en" sz="1100">
                <a:solidFill>
                  <a:srgbClr val="7B98B6"/>
                </a:solidFill>
                <a:latin typeface="Avenir"/>
                <a:ea typeface="Avenir"/>
                <a:cs typeface="Avenir"/>
                <a:sym typeface="Avenir"/>
              </a:rPr>
              <a:t>Everything in Professional, plus:</a:t>
            </a:r>
            <a:endParaRPr i="1" sz="11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Goals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Playbooks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Health Scoring</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Advanced Team Management</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Advanced Reporting</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t/>
            </a:r>
            <a:endParaRPr sz="1200">
              <a:solidFill>
                <a:srgbClr val="7B98B6"/>
              </a:solidFill>
              <a:latin typeface="Avenir"/>
              <a:ea typeface="Avenir"/>
              <a:cs typeface="Avenir"/>
              <a:sym typeface="Avenir"/>
            </a:endParaRPr>
          </a:p>
        </p:txBody>
      </p:sp>
      <p:sp>
        <p:nvSpPr>
          <p:cNvPr id="542" name="Google Shape;542;p69"/>
          <p:cNvSpPr txBox="1"/>
          <p:nvPr/>
        </p:nvSpPr>
        <p:spPr>
          <a:xfrm>
            <a:off x="3460613" y="2169425"/>
            <a:ext cx="2052900" cy="300600"/>
          </a:xfrm>
          <a:prstGeom prst="rect">
            <a:avLst/>
          </a:prstGeom>
          <a:solidFill>
            <a:srgbClr val="5979D4"/>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Avenir"/>
                <a:ea typeface="Avenir"/>
                <a:cs typeface="Avenir"/>
                <a:sym typeface="Avenir"/>
              </a:rPr>
              <a:t>Professional</a:t>
            </a:r>
            <a:endParaRPr>
              <a:solidFill>
                <a:srgbClr val="FFFFFF"/>
              </a:solidFill>
              <a:latin typeface="Avenir"/>
              <a:ea typeface="Avenir"/>
              <a:cs typeface="Avenir"/>
              <a:sym typeface="Avenir"/>
            </a:endParaRPr>
          </a:p>
        </p:txBody>
      </p:sp>
      <p:sp>
        <p:nvSpPr>
          <p:cNvPr id="543" name="Google Shape;543;p69"/>
          <p:cNvSpPr txBox="1"/>
          <p:nvPr/>
        </p:nvSpPr>
        <p:spPr>
          <a:xfrm>
            <a:off x="6114413" y="2169425"/>
            <a:ext cx="2052900" cy="300600"/>
          </a:xfrm>
          <a:prstGeom prst="rect">
            <a:avLst/>
          </a:prstGeom>
          <a:solidFill>
            <a:srgbClr val="5979D4"/>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Avenir"/>
                <a:ea typeface="Avenir"/>
                <a:cs typeface="Avenir"/>
                <a:sym typeface="Avenir"/>
              </a:rPr>
              <a:t>Enterprise</a:t>
            </a:r>
            <a:endParaRPr>
              <a:solidFill>
                <a:srgbClr val="FFFFFF"/>
              </a:solidFill>
              <a:latin typeface="Avenir"/>
              <a:ea typeface="Avenir"/>
              <a:cs typeface="Avenir"/>
              <a:sym typeface="Aveni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7" name="Shape 547"/>
        <p:cNvGrpSpPr/>
        <p:nvPr/>
      </p:nvGrpSpPr>
      <p:grpSpPr>
        <a:xfrm>
          <a:off x="0" y="0"/>
          <a:ext cx="0" cy="0"/>
          <a:chOff x="0" y="0"/>
          <a:chExt cx="0" cy="0"/>
        </a:xfrm>
      </p:grpSpPr>
      <p:sp>
        <p:nvSpPr>
          <p:cNvPr id="548" name="Google Shape;548;p70"/>
          <p:cNvSpPr txBox="1"/>
          <p:nvPr/>
        </p:nvSpPr>
        <p:spPr>
          <a:xfrm>
            <a:off x="424325" y="1856775"/>
            <a:ext cx="4370100" cy="418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5979D4"/>
                </a:solidFill>
                <a:latin typeface="Avenir"/>
                <a:ea typeface="Avenir"/>
                <a:cs typeface="Avenir"/>
                <a:sym typeface="Avenir"/>
              </a:rPr>
              <a:t>Tickets</a:t>
            </a:r>
            <a:endParaRPr sz="2400">
              <a:solidFill>
                <a:srgbClr val="A64D79"/>
              </a:solidFill>
              <a:latin typeface="Avenir"/>
              <a:ea typeface="Avenir"/>
              <a:cs typeface="Avenir"/>
              <a:sym typeface="Avenir"/>
            </a:endParaRPr>
          </a:p>
        </p:txBody>
      </p:sp>
      <p:sp>
        <p:nvSpPr>
          <p:cNvPr id="549" name="Google Shape;549;p70"/>
          <p:cNvSpPr txBox="1"/>
          <p:nvPr/>
        </p:nvSpPr>
        <p:spPr>
          <a:xfrm>
            <a:off x="439725" y="2536696"/>
            <a:ext cx="3975000" cy="857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Log customer issues as tickets that can be assigned to members of your team, organized and prioritized, and tracked in a central location.</a:t>
            </a:r>
            <a:endParaRPr sz="1300">
              <a:solidFill>
                <a:schemeClr val="dk2"/>
              </a:solidFill>
              <a:latin typeface="Avenir"/>
              <a:ea typeface="Avenir"/>
              <a:cs typeface="Avenir"/>
              <a:sym typeface="Avenir"/>
            </a:endParaRPr>
          </a:p>
        </p:txBody>
      </p:sp>
      <p:cxnSp>
        <p:nvCxnSpPr>
          <p:cNvPr id="550" name="Google Shape;550;p70"/>
          <p:cNvCxnSpPr/>
          <p:nvPr/>
        </p:nvCxnSpPr>
        <p:spPr>
          <a:xfrm>
            <a:off x="492800" y="2406113"/>
            <a:ext cx="3873900" cy="0"/>
          </a:xfrm>
          <a:prstGeom prst="straightConnector1">
            <a:avLst/>
          </a:prstGeom>
          <a:noFill/>
          <a:ln cap="flat" cmpd="sng" w="9525">
            <a:solidFill>
              <a:schemeClr val="accent3"/>
            </a:solidFill>
            <a:prstDash val="solid"/>
            <a:round/>
            <a:headEnd len="med" w="med" type="none"/>
            <a:tailEnd len="med" w="med" type="none"/>
          </a:ln>
        </p:spPr>
      </p:cxnSp>
      <p:sp>
        <p:nvSpPr>
          <p:cNvPr id="551" name="Google Shape;551;p70"/>
          <p:cNvSpPr txBox="1"/>
          <p:nvPr/>
        </p:nvSpPr>
        <p:spPr>
          <a:xfrm>
            <a:off x="439725" y="17491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HubSpot CRM:</a:t>
            </a:r>
            <a:endParaRPr sz="1100">
              <a:solidFill>
                <a:schemeClr val="accent3"/>
              </a:solidFill>
              <a:latin typeface="Avenir"/>
              <a:ea typeface="Avenir"/>
              <a:cs typeface="Avenir"/>
              <a:sym typeface="Avenir"/>
            </a:endParaRPr>
          </a:p>
        </p:txBody>
      </p:sp>
      <p:pic>
        <p:nvPicPr>
          <p:cNvPr id="552" name="Google Shape;552;p70"/>
          <p:cNvPicPr preferRelativeResize="0"/>
          <p:nvPr/>
        </p:nvPicPr>
        <p:blipFill rotWithShape="1">
          <a:blip r:embed="rId3">
            <a:alphaModFix/>
          </a:blip>
          <a:srcRect b="0" l="0" r="33146" t="0"/>
          <a:stretch/>
        </p:blipFill>
        <p:spPr>
          <a:xfrm>
            <a:off x="4689100" y="358950"/>
            <a:ext cx="4454899" cy="4425600"/>
          </a:xfrm>
          <a:prstGeom prst="rect">
            <a:avLst/>
          </a:prstGeom>
          <a:noFill/>
          <a:ln>
            <a:noFill/>
          </a:ln>
          <a:effectLst>
            <a:outerShdw blurRad="400050" rotWithShape="0" algn="bl" dir="3480000" dist="114300">
              <a:srgbClr val="000000">
                <a:alpha val="50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6" name="Shape 556"/>
        <p:cNvGrpSpPr/>
        <p:nvPr/>
      </p:nvGrpSpPr>
      <p:grpSpPr>
        <a:xfrm>
          <a:off x="0" y="0"/>
          <a:ext cx="0" cy="0"/>
          <a:chOff x="0" y="0"/>
          <a:chExt cx="0" cy="0"/>
        </a:xfrm>
      </p:grpSpPr>
      <p:sp>
        <p:nvSpPr>
          <p:cNvPr id="557" name="Google Shape;557;p71"/>
          <p:cNvSpPr txBox="1"/>
          <p:nvPr/>
        </p:nvSpPr>
        <p:spPr>
          <a:xfrm>
            <a:off x="424325" y="1631175"/>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5979D4"/>
                </a:solidFill>
                <a:latin typeface="Avenir"/>
                <a:ea typeface="Avenir"/>
                <a:cs typeface="Avenir"/>
                <a:sym typeface="Avenir"/>
              </a:rPr>
              <a:t>Conversations + Live Chat</a:t>
            </a:r>
            <a:endParaRPr sz="2400">
              <a:solidFill>
                <a:srgbClr val="5979D4"/>
              </a:solidFill>
              <a:latin typeface="Avenir"/>
              <a:ea typeface="Avenir"/>
              <a:cs typeface="Avenir"/>
              <a:sym typeface="Avenir"/>
            </a:endParaRPr>
          </a:p>
        </p:txBody>
      </p:sp>
      <p:sp>
        <p:nvSpPr>
          <p:cNvPr id="558" name="Google Shape;558;p71"/>
          <p:cNvSpPr txBox="1"/>
          <p:nvPr/>
        </p:nvSpPr>
        <p:spPr>
          <a:xfrm>
            <a:off x="439725" y="2311091"/>
            <a:ext cx="3975000" cy="1308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Conversations is a universal, collaborative inbox that brings together messages from live chat, team email, and Facebook Messenger so you can view, manage, and reply to conversations from customers in one central place. </a:t>
            </a:r>
            <a:endParaRPr sz="1300">
              <a:solidFill>
                <a:schemeClr val="dk2"/>
              </a:solidFill>
              <a:latin typeface="Avenir"/>
              <a:ea typeface="Avenir"/>
              <a:cs typeface="Avenir"/>
              <a:sym typeface="Avenir"/>
            </a:endParaRPr>
          </a:p>
        </p:txBody>
      </p:sp>
      <p:cxnSp>
        <p:nvCxnSpPr>
          <p:cNvPr id="559" name="Google Shape;559;p71"/>
          <p:cNvCxnSpPr/>
          <p:nvPr/>
        </p:nvCxnSpPr>
        <p:spPr>
          <a:xfrm>
            <a:off x="492800" y="2180513"/>
            <a:ext cx="4055400" cy="0"/>
          </a:xfrm>
          <a:prstGeom prst="straightConnector1">
            <a:avLst/>
          </a:prstGeom>
          <a:noFill/>
          <a:ln cap="flat" cmpd="sng" w="9525">
            <a:solidFill>
              <a:schemeClr val="accent3"/>
            </a:solidFill>
            <a:prstDash val="solid"/>
            <a:round/>
            <a:headEnd len="med" w="med" type="none"/>
            <a:tailEnd len="med" w="med" type="none"/>
          </a:ln>
        </p:spPr>
      </p:cxnSp>
      <p:sp>
        <p:nvSpPr>
          <p:cNvPr id="560" name="Google Shape;560;p71"/>
          <p:cNvSpPr txBox="1"/>
          <p:nvPr/>
        </p:nvSpPr>
        <p:spPr>
          <a:xfrm>
            <a:off x="439725" y="15235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a:t>
            </a:r>
            <a:r>
              <a:rPr lang="en" sz="1100">
                <a:solidFill>
                  <a:schemeClr val="accent3"/>
                </a:solidFill>
                <a:latin typeface="Avenir"/>
                <a:ea typeface="Avenir"/>
                <a:cs typeface="Avenir"/>
                <a:sym typeface="Avenir"/>
              </a:rPr>
              <a:t> Hub Starter:</a:t>
            </a:r>
            <a:endParaRPr sz="1100">
              <a:solidFill>
                <a:schemeClr val="accent3"/>
              </a:solidFill>
              <a:latin typeface="Avenir"/>
              <a:ea typeface="Avenir"/>
              <a:cs typeface="Avenir"/>
              <a:sym typeface="Avenir"/>
            </a:endParaRPr>
          </a:p>
        </p:txBody>
      </p:sp>
      <p:pic>
        <p:nvPicPr>
          <p:cNvPr id="561" name="Google Shape;561;p71"/>
          <p:cNvPicPr preferRelativeResize="0"/>
          <p:nvPr/>
        </p:nvPicPr>
        <p:blipFill rotWithShape="1">
          <a:blip r:embed="rId3">
            <a:alphaModFix/>
          </a:blip>
          <a:srcRect b="0" l="0" r="36057" t="0"/>
          <a:stretch/>
        </p:blipFill>
        <p:spPr>
          <a:xfrm>
            <a:off x="4730825" y="307950"/>
            <a:ext cx="4413175" cy="4527600"/>
          </a:xfrm>
          <a:prstGeom prst="rect">
            <a:avLst/>
          </a:prstGeom>
          <a:noFill/>
          <a:ln>
            <a:noFill/>
          </a:ln>
          <a:effectLst>
            <a:outerShdw blurRad="300038" rotWithShape="0" algn="bl" dir="5400000" dist="180975">
              <a:srgbClr val="000000">
                <a:alpha val="40000"/>
              </a:srgbClr>
            </a:outerShdw>
          </a:effectLst>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5" name="Shape 565"/>
        <p:cNvGrpSpPr/>
        <p:nvPr/>
      </p:nvGrpSpPr>
      <p:grpSpPr>
        <a:xfrm>
          <a:off x="0" y="0"/>
          <a:ext cx="0" cy="0"/>
          <a:chOff x="0" y="0"/>
          <a:chExt cx="0" cy="0"/>
        </a:xfrm>
      </p:grpSpPr>
      <p:sp>
        <p:nvSpPr>
          <p:cNvPr id="566" name="Google Shape;566;p72"/>
          <p:cNvSpPr txBox="1"/>
          <p:nvPr/>
        </p:nvSpPr>
        <p:spPr>
          <a:xfrm>
            <a:off x="424325" y="1062301"/>
            <a:ext cx="4370100" cy="9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5979D4"/>
                </a:solidFill>
                <a:latin typeface="Avenir"/>
                <a:ea typeface="Avenir"/>
                <a:cs typeface="Avenir"/>
                <a:sym typeface="Avenir"/>
              </a:rPr>
              <a:t>Templates, </a:t>
            </a:r>
            <a:br>
              <a:rPr lang="en" sz="2400">
                <a:solidFill>
                  <a:srgbClr val="5979D4"/>
                </a:solidFill>
                <a:latin typeface="Avenir"/>
                <a:ea typeface="Avenir"/>
                <a:cs typeface="Avenir"/>
                <a:sym typeface="Avenir"/>
              </a:rPr>
            </a:br>
            <a:r>
              <a:rPr lang="en" sz="2400">
                <a:solidFill>
                  <a:srgbClr val="5979D4"/>
                </a:solidFill>
                <a:latin typeface="Avenir"/>
                <a:ea typeface="Avenir"/>
                <a:cs typeface="Avenir"/>
                <a:sym typeface="Avenir"/>
              </a:rPr>
              <a:t>Sequences &amp; Snippets</a:t>
            </a:r>
            <a:endParaRPr sz="2400">
              <a:solidFill>
                <a:srgbClr val="5979D4"/>
              </a:solidFill>
              <a:latin typeface="Avenir"/>
              <a:ea typeface="Avenir"/>
              <a:cs typeface="Avenir"/>
              <a:sym typeface="Avenir"/>
            </a:endParaRPr>
          </a:p>
        </p:txBody>
      </p:sp>
      <p:sp>
        <p:nvSpPr>
          <p:cNvPr id="567" name="Google Shape;567;p72"/>
          <p:cNvSpPr txBox="1"/>
          <p:nvPr/>
        </p:nvSpPr>
        <p:spPr>
          <a:xfrm>
            <a:off x="439725" y="2099689"/>
            <a:ext cx="3975000" cy="2089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Craft personalized templates for every stage of the service process, and share them across your team.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Tee up a timed series of email messages based off your templates with Sequences.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Save time by saving short “snippets” of text you can easily drop into your emails using keyboard shortcuts.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p:txBody>
      </p:sp>
      <p:cxnSp>
        <p:nvCxnSpPr>
          <p:cNvPr id="568" name="Google Shape;568;p72"/>
          <p:cNvCxnSpPr/>
          <p:nvPr/>
        </p:nvCxnSpPr>
        <p:spPr>
          <a:xfrm>
            <a:off x="492800" y="1969113"/>
            <a:ext cx="4055400" cy="0"/>
          </a:xfrm>
          <a:prstGeom prst="straightConnector1">
            <a:avLst/>
          </a:prstGeom>
          <a:noFill/>
          <a:ln cap="flat" cmpd="sng" w="9525">
            <a:solidFill>
              <a:schemeClr val="accent3"/>
            </a:solidFill>
            <a:prstDash val="solid"/>
            <a:round/>
            <a:headEnd len="med" w="med" type="none"/>
            <a:tailEnd len="med" w="med" type="none"/>
          </a:ln>
        </p:spPr>
      </p:cxnSp>
      <p:sp>
        <p:nvSpPr>
          <p:cNvPr id="569" name="Google Shape;569;p72"/>
          <p:cNvSpPr txBox="1"/>
          <p:nvPr/>
        </p:nvSpPr>
        <p:spPr>
          <a:xfrm>
            <a:off x="439725" y="9546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a:t>
            </a:r>
            <a:r>
              <a:rPr lang="en" sz="1100">
                <a:solidFill>
                  <a:schemeClr val="accent3"/>
                </a:solidFill>
                <a:latin typeface="Avenir"/>
                <a:ea typeface="Avenir"/>
                <a:cs typeface="Avenir"/>
                <a:sym typeface="Avenir"/>
              </a:rPr>
              <a:t> Hub Starter:</a:t>
            </a:r>
            <a:endParaRPr sz="1100">
              <a:solidFill>
                <a:schemeClr val="accent3"/>
              </a:solidFill>
              <a:latin typeface="Avenir"/>
              <a:ea typeface="Avenir"/>
              <a:cs typeface="Avenir"/>
              <a:sym typeface="Avenir"/>
            </a:endParaRPr>
          </a:p>
        </p:txBody>
      </p:sp>
      <p:pic>
        <p:nvPicPr>
          <p:cNvPr id="570" name="Google Shape;570;p72"/>
          <p:cNvPicPr preferRelativeResize="0"/>
          <p:nvPr/>
        </p:nvPicPr>
        <p:blipFill rotWithShape="1">
          <a:blip r:embed="rId3">
            <a:alphaModFix/>
          </a:blip>
          <a:srcRect b="0" l="0" r="45136" t="0"/>
          <a:stretch/>
        </p:blipFill>
        <p:spPr>
          <a:xfrm>
            <a:off x="4773900" y="326750"/>
            <a:ext cx="4370099" cy="4490000"/>
          </a:xfrm>
          <a:prstGeom prst="rect">
            <a:avLst/>
          </a:prstGeom>
          <a:noFill/>
          <a:ln>
            <a:noFill/>
          </a:ln>
          <a:effectLst>
            <a:outerShdw blurRad="385763" rotWithShape="0" algn="bl" dir="3540000" dist="114300">
              <a:srgbClr val="000000">
                <a:alpha val="50000"/>
              </a:srgbClr>
            </a:outerShdw>
          </a:effectLst>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4" name="Shape 574"/>
        <p:cNvGrpSpPr/>
        <p:nvPr/>
      </p:nvGrpSpPr>
      <p:grpSpPr>
        <a:xfrm>
          <a:off x="0" y="0"/>
          <a:ext cx="0" cy="0"/>
          <a:chOff x="0" y="0"/>
          <a:chExt cx="0" cy="0"/>
        </a:xfrm>
      </p:grpSpPr>
      <p:sp>
        <p:nvSpPr>
          <p:cNvPr id="575" name="Google Shape;575;p73"/>
          <p:cNvSpPr txBox="1"/>
          <p:nvPr/>
        </p:nvSpPr>
        <p:spPr>
          <a:xfrm>
            <a:off x="424325" y="1040925"/>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5979D4"/>
                </a:solidFill>
                <a:latin typeface="Avenir"/>
                <a:ea typeface="Avenir"/>
                <a:cs typeface="Avenir"/>
                <a:sym typeface="Avenir"/>
              </a:rPr>
              <a:t>Documents</a:t>
            </a:r>
            <a:endParaRPr sz="2400">
              <a:solidFill>
                <a:srgbClr val="5979D4"/>
              </a:solidFill>
              <a:latin typeface="Avenir"/>
              <a:ea typeface="Avenir"/>
              <a:cs typeface="Avenir"/>
              <a:sym typeface="Avenir"/>
            </a:endParaRPr>
          </a:p>
        </p:txBody>
      </p:sp>
      <p:sp>
        <p:nvSpPr>
          <p:cNvPr id="576" name="Google Shape;576;p73"/>
          <p:cNvSpPr txBox="1"/>
          <p:nvPr/>
        </p:nvSpPr>
        <p:spPr>
          <a:xfrm>
            <a:off x="439725" y="1720840"/>
            <a:ext cx="3975000" cy="2489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300">
                <a:solidFill>
                  <a:schemeClr val="dk2"/>
                </a:solidFill>
                <a:latin typeface="Avenir"/>
                <a:ea typeface="Avenir"/>
                <a:cs typeface="Avenir"/>
                <a:sym typeface="Avenir"/>
              </a:rPr>
              <a:t>Build a library of helpful content for your entire team,  share documents right from your Gmail or Outlook inbox, and see which content helps your customers be successful.</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chemeClr val="dk1"/>
              </a:buClr>
              <a:buSzPts val="1100"/>
              <a:buFont typeface="Arial"/>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When a customer clicks an email link to open your document, or  shares it with a colleague, we’ll notify you instantly on your desktop. Get aggregate data about how your sales content </a:t>
            </a:r>
            <a:br>
              <a:rPr lang="en" sz="1300">
                <a:solidFill>
                  <a:schemeClr val="dk2"/>
                </a:solidFill>
                <a:latin typeface="Avenir"/>
                <a:ea typeface="Avenir"/>
                <a:cs typeface="Avenir"/>
                <a:sym typeface="Avenir"/>
              </a:rPr>
            </a:br>
            <a:r>
              <a:rPr lang="en" sz="1300">
                <a:solidFill>
                  <a:schemeClr val="dk2"/>
                </a:solidFill>
                <a:latin typeface="Avenir"/>
                <a:ea typeface="Avenir"/>
                <a:cs typeface="Avenir"/>
                <a:sym typeface="Avenir"/>
              </a:rPr>
              <a:t>is  helping your customers achieve success.</a:t>
            </a:r>
            <a:endParaRPr sz="1300">
              <a:solidFill>
                <a:schemeClr val="dk2"/>
              </a:solidFill>
              <a:latin typeface="Avenir"/>
              <a:ea typeface="Avenir"/>
              <a:cs typeface="Avenir"/>
              <a:sym typeface="Avenir"/>
            </a:endParaRPr>
          </a:p>
        </p:txBody>
      </p:sp>
      <p:cxnSp>
        <p:nvCxnSpPr>
          <p:cNvPr id="577" name="Google Shape;577;p73"/>
          <p:cNvCxnSpPr/>
          <p:nvPr/>
        </p:nvCxnSpPr>
        <p:spPr>
          <a:xfrm>
            <a:off x="492800" y="1590263"/>
            <a:ext cx="4055400" cy="0"/>
          </a:xfrm>
          <a:prstGeom prst="straightConnector1">
            <a:avLst/>
          </a:prstGeom>
          <a:noFill/>
          <a:ln cap="flat" cmpd="sng" w="9525">
            <a:solidFill>
              <a:schemeClr val="accent3"/>
            </a:solidFill>
            <a:prstDash val="solid"/>
            <a:round/>
            <a:headEnd len="med" w="med" type="none"/>
            <a:tailEnd len="med" w="med" type="none"/>
          </a:ln>
        </p:spPr>
      </p:cxnSp>
      <p:sp>
        <p:nvSpPr>
          <p:cNvPr id="578" name="Google Shape;578;p73"/>
          <p:cNvSpPr txBox="1"/>
          <p:nvPr/>
        </p:nvSpPr>
        <p:spPr>
          <a:xfrm>
            <a:off x="439725" y="9332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a:t>
            </a:r>
            <a:r>
              <a:rPr lang="en" sz="1100">
                <a:solidFill>
                  <a:schemeClr val="accent3"/>
                </a:solidFill>
                <a:latin typeface="Avenir"/>
                <a:ea typeface="Avenir"/>
                <a:cs typeface="Avenir"/>
                <a:sym typeface="Avenir"/>
              </a:rPr>
              <a:t> Hub Starter:</a:t>
            </a:r>
            <a:endParaRPr sz="1100">
              <a:solidFill>
                <a:schemeClr val="accent3"/>
              </a:solidFill>
              <a:latin typeface="Avenir"/>
              <a:ea typeface="Avenir"/>
              <a:cs typeface="Avenir"/>
              <a:sym typeface="Avenir"/>
            </a:endParaRPr>
          </a:p>
        </p:txBody>
      </p:sp>
      <p:pic>
        <p:nvPicPr>
          <p:cNvPr id="579" name="Google Shape;579;p73"/>
          <p:cNvPicPr preferRelativeResize="0"/>
          <p:nvPr/>
        </p:nvPicPr>
        <p:blipFill rotWithShape="1">
          <a:blip r:embed="rId3">
            <a:alphaModFix/>
          </a:blip>
          <a:srcRect b="0" l="0" r="44622" t="0"/>
          <a:stretch/>
        </p:blipFill>
        <p:spPr>
          <a:xfrm>
            <a:off x="4832075" y="478650"/>
            <a:ext cx="4311925" cy="4186226"/>
          </a:xfrm>
          <a:prstGeom prst="rect">
            <a:avLst/>
          </a:prstGeom>
          <a:noFill/>
          <a:ln>
            <a:noFill/>
          </a:ln>
          <a:effectLst>
            <a:outerShdw blurRad="414338" rotWithShape="0" algn="bl" dir="3720000" dist="133350">
              <a:srgbClr val="000000">
                <a:alpha val="50000"/>
              </a:srgbClr>
            </a:outerShdw>
          </a:effectLst>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3" name="Shape 583"/>
        <p:cNvGrpSpPr/>
        <p:nvPr/>
      </p:nvGrpSpPr>
      <p:grpSpPr>
        <a:xfrm>
          <a:off x="0" y="0"/>
          <a:ext cx="0" cy="0"/>
          <a:chOff x="0" y="0"/>
          <a:chExt cx="0" cy="0"/>
        </a:xfrm>
      </p:grpSpPr>
      <p:sp>
        <p:nvSpPr>
          <p:cNvPr id="584" name="Google Shape;584;p74"/>
          <p:cNvSpPr txBox="1"/>
          <p:nvPr/>
        </p:nvSpPr>
        <p:spPr>
          <a:xfrm>
            <a:off x="424325" y="1737988"/>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5979D4"/>
                </a:solidFill>
                <a:latin typeface="Avenir"/>
                <a:ea typeface="Avenir"/>
                <a:cs typeface="Avenir"/>
                <a:sym typeface="Avenir"/>
              </a:rPr>
              <a:t>Calling</a:t>
            </a:r>
            <a:endParaRPr sz="2400">
              <a:solidFill>
                <a:srgbClr val="5979D4"/>
              </a:solidFill>
              <a:latin typeface="Avenir"/>
              <a:ea typeface="Avenir"/>
              <a:cs typeface="Avenir"/>
              <a:sym typeface="Avenir"/>
            </a:endParaRPr>
          </a:p>
        </p:txBody>
      </p:sp>
      <p:sp>
        <p:nvSpPr>
          <p:cNvPr id="585" name="Google Shape;585;p74"/>
          <p:cNvSpPr txBox="1"/>
          <p:nvPr/>
        </p:nvSpPr>
        <p:spPr>
          <a:xfrm>
            <a:off x="439725" y="2417898"/>
            <a:ext cx="3975000" cy="1095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Use data from your HubSpot CRM to prioritize your best calls, and set up a daily calling queue. Just one click connects you to a prospect through Voice Over IP or your desk phone.</a:t>
            </a:r>
            <a:endParaRPr sz="1300">
              <a:solidFill>
                <a:schemeClr val="dk2"/>
              </a:solidFill>
              <a:latin typeface="Avenir"/>
              <a:ea typeface="Avenir"/>
              <a:cs typeface="Avenir"/>
              <a:sym typeface="Avenir"/>
            </a:endParaRPr>
          </a:p>
        </p:txBody>
      </p:sp>
      <p:cxnSp>
        <p:nvCxnSpPr>
          <p:cNvPr id="586" name="Google Shape;586;p74"/>
          <p:cNvCxnSpPr/>
          <p:nvPr/>
        </p:nvCxnSpPr>
        <p:spPr>
          <a:xfrm>
            <a:off x="492800" y="2287325"/>
            <a:ext cx="4055400" cy="0"/>
          </a:xfrm>
          <a:prstGeom prst="straightConnector1">
            <a:avLst/>
          </a:prstGeom>
          <a:noFill/>
          <a:ln cap="flat" cmpd="sng" w="9525">
            <a:solidFill>
              <a:schemeClr val="accent3"/>
            </a:solidFill>
            <a:prstDash val="solid"/>
            <a:round/>
            <a:headEnd len="med" w="med" type="none"/>
            <a:tailEnd len="med" w="med" type="none"/>
          </a:ln>
        </p:spPr>
      </p:cxnSp>
      <p:sp>
        <p:nvSpPr>
          <p:cNvPr id="587" name="Google Shape;587;p74"/>
          <p:cNvSpPr txBox="1"/>
          <p:nvPr/>
        </p:nvSpPr>
        <p:spPr>
          <a:xfrm>
            <a:off x="439725" y="163031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a:t>
            </a:r>
            <a:r>
              <a:rPr lang="en" sz="1100">
                <a:solidFill>
                  <a:schemeClr val="accent3"/>
                </a:solidFill>
                <a:latin typeface="Avenir"/>
                <a:ea typeface="Avenir"/>
                <a:cs typeface="Avenir"/>
                <a:sym typeface="Avenir"/>
              </a:rPr>
              <a:t> Hub Starter:</a:t>
            </a:r>
            <a:endParaRPr sz="1100">
              <a:solidFill>
                <a:schemeClr val="accent3"/>
              </a:solidFill>
              <a:latin typeface="Avenir"/>
              <a:ea typeface="Avenir"/>
              <a:cs typeface="Avenir"/>
              <a:sym typeface="Avenir"/>
            </a:endParaRPr>
          </a:p>
        </p:txBody>
      </p:sp>
      <p:pic>
        <p:nvPicPr>
          <p:cNvPr id="588" name="Google Shape;588;p74"/>
          <p:cNvPicPr preferRelativeResize="0"/>
          <p:nvPr/>
        </p:nvPicPr>
        <p:blipFill rotWithShape="1">
          <a:blip r:embed="rId3">
            <a:alphaModFix/>
          </a:blip>
          <a:srcRect b="0" l="0" r="48173" t="0"/>
          <a:stretch/>
        </p:blipFill>
        <p:spPr>
          <a:xfrm>
            <a:off x="4911150" y="442525"/>
            <a:ext cx="4232850" cy="4258475"/>
          </a:xfrm>
          <a:prstGeom prst="rect">
            <a:avLst/>
          </a:prstGeom>
          <a:noFill/>
          <a:ln>
            <a:noFill/>
          </a:ln>
          <a:effectLst>
            <a:outerShdw blurRad="385763" rotWithShape="0" algn="bl" dir="4440000" dist="142875">
              <a:srgbClr val="000000">
                <a:alpha val="50000"/>
              </a:srgbClr>
            </a:outerShdw>
          </a:effectLst>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2" name="Shape 592"/>
        <p:cNvGrpSpPr/>
        <p:nvPr/>
      </p:nvGrpSpPr>
      <p:grpSpPr>
        <a:xfrm>
          <a:off x="0" y="0"/>
          <a:ext cx="0" cy="0"/>
          <a:chOff x="0" y="0"/>
          <a:chExt cx="0" cy="0"/>
        </a:xfrm>
      </p:grpSpPr>
      <p:sp>
        <p:nvSpPr>
          <p:cNvPr id="593" name="Google Shape;593;p75"/>
          <p:cNvSpPr txBox="1"/>
          <p:nvPr/>
        </p:nvSpPr>
        <p:spPr>
          <a:xfrm>
            <a:off x="424325" y="1500825"/>
            <a:ext cx="43701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5979D4"/>
                </a:solidFill>
                <a:latin typeface="Avenir"/>
                <a:ea typeface="Avenir"/>
                <a:cs typeface="Avenir"/>
                <a:sym typeface="Avenir"/>
              </a:rPr>
              <a:t>Meetings</a:t>
            </a:r>
            <a:endParaRPr sz="2400">
              <a:solidFill>
                <a:srgbClr val="5979D4"/>
              </a:solidFill>
              <a:latin typeface="Avenir"/>
              <a:ea typeface="Avenir"/>
              <a:cs typeface="Avenir"/>
              <a:sym typeface="Avenir"/>
            </a:endParaRPr>
          </a:p>
        </p:txBody>
      </p:sp>
      <p:sp>
        <p:nvSpPr>
          <p:cNvPr id="594" name="Google Shape;594;p75"/>
          <p:cNvSpPr txBox="1"/>
          <p:nvPr/>
        </p:nvSpPr>
        <p:spPr>
          <a:xfrm>
            <a:off x="439725" y="2180748"/>
            <a:ext cx="3975000" cy="1569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Put the power to book meetings in the hands of your  customers. Meetings sync to your Google or Office 365 calendar, so your schedule is always up-to-date. As customers book meetings, automatically create new records or log the </a:t>
            </a:r>
            <a:br>
              <a:rPr lang="en" sz="1300">
                <a:solidFill>
                  <a:schemeClr val="dk2"/>
                </a:solidFill>
                <a:latin typeface="Avenir"/>
                <a:ea typeface="Avenir"/>
                <a:cs typeface="Avenir"/>
                <a:sym typeface="Avenir"/>
              </a:rPr>
            </a:br>
            <a:r>
              <a:rPr lang="en" sz="1300">
                <a:solidFill>
                  <a:schemeClr val="dk2"/>
                </a:solidFill>
                <a:latin typeface="Avenir"/>
                <a:ea typeface="Avenir"/>
                <a:cs typeface="Avenir"/>
                <a:sym typeface="Avenir"/>
              </a:rPr>
              <a:t>activity in your CRM.</a:t>
            </a:r>
            <a:endParaRPr sz="1300">
              <a:solidFill>
                <a:schemeClr val="dk2"/>
              </a:solidFill>
              <a:latin typeface="Avenir"/>
              <a:ea typeface="Avenir"/>
              <a:cs typeface="Avenir"/>
              <a:sym typeface="Avenir"/>
            </a:endParaRPr>
          </a:p>
        </p:txBody>
      </p:sp>
      <p:cxnSp>
        <p:nvCxnSpPr>
          <p:cNvPr id="595" name="Google Shape;595;p75"/>
          <p:cNvCxnSpPr/>
          <p:nvPr/>
        </p:nvCxnSpPr>
        <p:spPr>
          <a:xfrm>
            <a:off x="492800" y="2050163"/>
            <a:ext cx="4055400" cy="0"/>
          </a:xfrm>
          <a:prstGeom prst="straightConnector1">
            <a:avLst/>
          </a:prstGeom>
          <a:noFill/>
          <a:ln cap="flat" cmpd="sng" w="9525">
            <a:solidFill>
              <a:schemeClr val="accent3"/>
            </a:solidFill>
            <a:prstDash val="solid"/>
            <a:round/>
            <a:headEnd len="med" w="med" type="none"/>
            <a:tailEnd len="med" w="med" type="none"/>
          </a:ln>
        </p:spPr>
      </p:cxnSp>
      <p:sp>
        <p:nvSpPr>
          <p:cNvPr id="596" name="Google Shape;596;p75"/>
          <p:cNvSpPr txBox="1"/>
          <p:nvPr/>
        </p:nvSpPr>
        <p:spPr>
          <a:xfrm>
            <a:off x="439725" y="13931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a:t>
            </a:r>
            <a:r>
              <a:rPr lang="en" sz="1100">
                <a:solidFill>
                  <a:schemeClr val="accent3"/>
                </a:solidFill>
                <a:latin typeface="Avenir"/>
                <a:ea typeface="Avenir"/>
                <a:cs typeface="Avenir"/>
                <a:sym typeface="Avenir"/>
              </a:rPr>
              <a:t> Hub Starter:</a:t>
            </a:r>
            <a:endParaRPr sz="1100">
              <a:solidFill>
                <a:schemeClr val="accent3"/>
              </a:solidFill>
              <a:latin typeface="Avenir"/>
              <a:ea typeface="Avenir"/>
              <a:cs typeface="Avenir"/>
              <a:sym typeface="Avenir"/>
            </a:endParaRPr>
          </a:p>
        </p:txBody>
      </p:sp>
      <p:pic>
        <p:nvPicPr>
          <p:cNvPr id="597" name="Google Shape;597;p75"/>
          <p:cNvPicPr preferRelativeResize="0"/>
          <p:nvPr/>
        </p:nvPicPr>
        <p:blipFill rotWithShape="1">
          <a:blip r:embed="rId3">
            <a:alphaModFix/>
          </a:blip>
          <a:srcRect b="0" l="0" r="23047" t="0"/>
          <a:stretch/>
        </p:blipFill>
        <p:spPr>
          <a:xfrm>
            <a:off x="4773900" y="391725"/>
            <a:ext cx="4370099" cy="4360050"/>
          </a:xfrm>
          <a:prstGeom prst="rect">
            <a:avLst/>
          </a:prstGeom>
          <a:noFill/>
          <a:ln>
            <a:noFill/>
          </a:ln>
          <a:effectLst>
            <a:outerShdw blurRad="414338" rotWithShape="0" algn="bl" dir="5400000" dist="114300">
              <a:srgbClr val="000000">
                <a:alpha val="50000"/>
              </a:srgbClr>
            </a:outerShdw>
          </a:effectLst>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1" name="Shape 601"/>
        <p:cNvGrpSpPr/>
        <p:nvPr/>
      </p:nvGrpSpPr>
      <p:grpSpPr>
        <a:xfrm>
          <a:off x="0" y="0"/>
          <a:ext cx="0" cy="0"/>
          <a:chOff x="0" y="0"/>
          <a:chExt cx="0" cy="0"/>
        </a:xfrm>
      </p:grpSpPr>
      <p:sp>
        <p:nvSpPr>
          <p:cNvPr id="602" name="Google Shape;602;p76"/>
          <p:cNvSpPr txBox="1"/>
          <p:nvPr/>
        </p:nvSpPr>
        <p:spPr>
          <a:xfrm>
            <a:off x="424325" y="1735575"/>
            <a:ext cx="4370100" cy="418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5979D4"/>
                </a:solidFill>
                <a:latin typeface="Avenir"/>
                <a:ea typeface="Avenir"/>
                <a:cs typeface="Avenir"/>
                <a:sym typeface="Avenir"/>
              </a:rPr>
              <a:t>Knowledgebase</a:t>
            </a:r>
            <a:endParaRPr sz="2400">
              <a:solidFill>
                <a:srgbClr val="A64D79"/>
              </a:solidFill>
              <a:latin typeface="Avenir"/>
              <a:ea typeface="Avenir"/>
              <a:cs typeface="Avenir"/>
              <a:sym typeface="Avenir"/>
            </a:endParaRPr>
          </a:p>
        </p:txBody>
      </p:sp>
      <p:sp>
        <p:nvSpPr>
          <p:cNvPr id="603" name="Google Shape;603;p76"/>
          <p:cNvSpPr txBox="1"/>
          <p:nvPr/>
        </p:nvSpPr>
        <p:spPr>
          <a:xfrm>
            <a:off x="439725" y="2415498"/>
            <a:ext cx="3975000" cy="1100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Turn your customers’ most frequently asked support questions and tickets into a robust, optimized knowledge base of help articles and documentation that’s indexed in search engines.</a:t>
            </a:r>
            <a:endParaRPr sz="1300">
              <a:solidFill>
                <a:schemeClr val="dk2"/>
              </a:solidFill>
              <a:latin typeface="Avenir"/>
              <a:ea typeface="Avenir"/>
              <a:cs typeface="Avenir"/>
              <a:sym typeface="Avenir"/>
            </a:endParaRPr>
          </a:p>
        </p:txBody>
      </p:sp>
      <p:cxnSp>
        <p:nvCxnSpPr>
          <p:cNvPr id="604" name="Google Shape;604;p76"/>
          <p:cNvCxnSpPr/>
          <p:nvPr/>
        </p:nvCxnSpPr>
        <p:spPr>
          <a:xfrm>
            <a:off x="492800" y="2284913"/>
            <a:ext cx="3586200" cy="0"/>
          </a:xfrm>
          <a:prstGeom prst="straightConnector1">
            <a:avLst/>
          </a:prstGeom>
          <a:noFill/>
          <a:ln cap="flat" cmpd="sng" w="9525">
            <a:solidFill>
              <a:schemeClr val="accent3"/>
            </a:solidFill>
            <a:prstDash val="solid"/>
            <a:round/>
            <a:headEnd len="med" w="med" type="none"/>
            <a:tailEnd len="med" w="med" type="none"/>
          </a:ln>
        </p:spPr>
      </p:cxnSp>
      <p:sp>
        <p:nvSpPr>
          <p:cNvPr id="605" name="Google Shape;605;p76"/>
          <p:cNvSpPr txBox="1"/>
          <p:nvPr/>
        </p:nvSpPr>
        <p:spPr>
          <a:xfrm>
            <a:off x="439725" y="162790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 Hub Professional:</a:t>
            </a:r>
            <a:endParaRPr sz="1100">
              <a:solidFill>
                <a:schemeClr val="accent3"/>
              </a:solidFill>
              <a:latin typeface="Avenir"/>
              <a:ea typeface="Avenir"/>
              <a:cs typeface="Avenir"/>
              <a:sym typeface="Avenir"/>
            </a:endParaRPr>
          </a:p>
        </p:txBody>
      </p:sp>
      <p:pic>
        <p:nvPicPr>
          <p:cNvPr id="606" name="Google Shape;606;p76"/>
          <p:cNvPicPr preferRelativeResize="0"/>
          <p:nvPr/>
        </p:nvPicPr>
        <p:blipFill rotWithShape="1">
          <a:blip r:embed="rId3">
            <a:alphaModFix/>
          </a:blip>
          <a:srcRect b="0" l="15828" r="27417" t="0"/>
          <a:stretch/>
        </p:blipFill>
        <p:spPr>
          <a:xfrm>
            <a:off x="4548200" y="406050"/>
            <a:ext cx="4592600" cy="4295249"/>
          </a:xfrm>
          <a:prstGeom prst="rect">
            <a:avLst/>
          </a:prstGeom>
          <a:noFill/>
          <a:ln>
            <a:noFill/>
          </a:ln>
          <a:effectLst>
            <a:outerShdw blurRad="371475" rotWithShape="0" algn="bl" dir="5580000" dist="161925">
              <a:srgbClr val="000000">
                <a:alpha val="52000"/>
              </a:srgbClr>
            </a:outerShdw>
          </a:effectLst>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0" name="Shape 610"/>
        <p:cNvGrpSpPr/>
        <p:nvPr/>
      </p:nvGrpSpPr>
      <p:grpSpPr>
        <a:xfrm>
          <a:off x="0" y="0"/>
          <a:ext cx="0" cy="0"/>
          <a:chOff x="0" y="0"/>
          <a:chExt cx="0" cy="0"/>
        </a:xfrm>
      </p:grpSpPr>
      <p:sp>
        <p:nvSpPr>
          <p:cNvPr id="611" name="Google Shape;611;p77"/>
          <p:cNvSpPr txBox="1"/>
          <p:nvPr/>
        </p:nvSpPr>
        <p:spPr>
          <a:xfrm>
            <a:off x="424325" y="836038"/>
            <a:ext cx="4370100" cy="915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5979D4"/>
                </a:solidFill>
                <a:latin typeface="Avenir"/>
                <a:ea typeface="Avenir"/>
                <a:cs typeface="Avenir"/>
                <a:sym typeface="Avenir"/>
              </a:rPr>
              <a:t>Templates, </a:t>
            </a:r>
            <a:br>
              <a:rPr lang="en" sz="2400">
                <a:solidFill>
                  <a:srgbClr val="5979D4"/>
                </a:solidFill>
                <a:latin typeface="Avenir"/>
                <a:ea typeface="Avenir"/>
                <a:cs typeface="Avenir"/>
                <a:sym typeface="Avenir"/>
              </a:rPr>
            </a:br>
            <a:r>
              <a:rPr lang="en" sz="2400">
                <a:solidFill>
                  <a:srgbClr val="5979D4"/>
                </a:solidFill>
                <a:latin typeface="Avenir"/>
                <a:ea typeface="Avenir"/>
                <a:cs typeface="Avenir"/>
                <a:sym typeface="Avenir"/>
              </a:rPr>
              <a:t>Sequences &amp; Snippets</a:t>
            </a:r>
            <a:endParaRPr sz="2400">
              <a:solidFill>
                <a:srgbClr val="A64D79"/>
              </a:solidFill>
              <a:latin typeface="Avenir"/>
              <a:ea typeface="Avenir"/>
              <a:cs typeface="Avenir"/>
              <a:sym typeface="Avenir"/>
            </a:endParaRPr>
          </a:p>
        </p:txBody>
      </p:sp>
      <p:sp>
        <p:nvSpPr>
          <p:cNvPr id="612" name="Google Shape;612;p77"/>
          <p:cNvSpPr txBox="1"/>
          <p:nvPr/>
        </p:nvSpPr>
        <p:spPr>
          <a:xfrm>
            <a:off x="439725" y="1931137"/>
            <a:ext cx="3975000" cy="2484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Craft personalized templates for different support topics &amp; customer milestones, and share them across your team.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Tee up a timed series of email messages based off your templates with Sequences.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Save time by saving short “snippets” of text you can easily drop into your emails using keyboard shortcuts.</a:t>
            </a:r>
            <a:endParaRPr sz="1300">
              <a:solidFill>
                <a:schemeClr val="dk2"/>
              </a:solidFill>
              <a:latin typeface="Avenir"/>
              <a:ea typeface="Avenir"/>
              <a:cs typeface="Avenir"/>
              <a:sym typeface="Avenir"/>
            </a:endParaRPr>
          </a:p>
        </p:txBody>
      </p:sp>
      <p:cxnSp>
        <p:nvCxnSpPr>
          <p:cNvPr id="613" name="Google Shape;613;p77"/>
          <p:cNvCxnSpPr/>
          <p:nvPr/>
        </p:nvCxnSpPr>
        <p:spPr>
          <a:xfrm>
            <a:off x="492800" y="1800550"/>
            <a:ext cx="4055400" cy="0"/>
          </a:xfrm>
          <a:prstGeom prst="straightConnector1">
            <a:avLst/>
          </a:prstGeom>
          <a:noFill/>
          <a:ln cap="flat" cmpd="sng" w="9525">
            <a:solidFill>
              <a:schemeClr val="accent3"/>
            </a:solidFill>
            <a:prstDash val="solid"/>
            <a:round/>
            <a:headEnd len="med" w="med" type="none"/>
            <a:tailEnd len="med" w="med" type="none"/>
          </a:ln>
        </p:spPr>
      </p:cxnSp>
      <p:sp>
        <p:nvSpPr>
          <p:cNvPr id="614" name="Google Shape;614;p77"/>
          <p:cNvSpPr txBox="1"/>
          <p:nvPr/>
        </p:nvSpPr>
        <p:spPr>
          <a:xfrm>
            <a:off x="439725" y="72836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 Hub Professional:</a:t>
            </a:r>
            <a:endParaRPr sz="1100">
              <a:solidFill>
                <a:schemeClr val="accent3"/>
              </a:solidFill>
              <a:latin typeface="Avenir"/>
              <a:ea typeface="Avenir"/>
              <a:cs typeface="Avenir"/>
              <a:sym typeface="Avenir"/>
            </a:endParaRPr>
          </a:p>
        </p:txBody>
      </p:sp>
      <p:pic>
        <p:nvPicPr>
          <p:cNvPr id="615" name="Google Shape;615;p77"/>
          <p:cNvPicPr preferRelativeResize="0"/>
          <p:nvPr/>
        </p:nvPicPr>
        <p:blipFill rotWithShape="1">
          <a:blip r:embed="rId3">
            <a:alphaModFix/>
          </a:blip>
          <a:srcRect b="0" l="0" r="45136" t="0"/>
          <a:stretch/>
        </p:blipFill>
        <p:spPr>
          <a:xfrm>
            <a:off x="4773900" y="326750"/>
            <a:ext cx="4370099" cy="4490000"/>
          </a:xfrm>
          <a:prstGeom prst="rect">
            <a:avLst/>
          </a:prstGeom>
          <a:noFill/>
          <a:ln>
            <a:noFill/>
          </a:ln>
          <a:effectLst>
            <a:outerShdw blurRad="385763" rotWithShape="0" algn="bl" dir="3540000" dist="114300">
              <a:srgbClr val="000000">
                <a:alpha val="50000"/>
              </a:srgbClr>
            </a:outerShdw>
          </a:effectLst>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9" name="Shape 619"/>
        <p:cNvGrpSpPr/>
        <p:nvPr/>
      </p:nvGrpSpPr>
      <p:grpSpPr>
        <a:xfrm>
          <a:off x="0" y="0"/>
          <a:ext cx="0" cy="0"/>
          <a:chOff x="0" y="0"/>
          <a:chExt cx="0" cy="0"/>
        </a:xfrm>
      </p:grpSpPr>
      <p:sp>
        <p:nvSpPr>
          <p:cNvPr id="620" name="Google Shape;620;p78"/>
          <p:cNvSpPr txBox="1"/>
          <p:nvPr/>
        </p:nvSpPr>
        <p:spPr>
          <a:xfrm>
            <a:off x="424325" y="1012963"/>
            <a:ext cx="4370100" cy="472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5979D4"/>
                </a:solidFill>
                <a:latin typeface="Avenir"/>
                <a:ea typeface="Avenir"/>
                <a:cs typeface="Avenir"/>
                <a:sym typeface="Avenir"/>
              </a:rPr>
              <a:t>Documents</a:t>
            </a:r>
            <a:endParaRPr sz="2400">
              <a:solidFill>
                <a:srgbClr val="A64D79"/>
              </a:solidFill>
              <a:latin typeface="Avenir"/>
              <a:ea typeface="Avenir"/>
              <a:cs typeface="Avenir"/>
              <a:sym typeface="Avenir"/>
            </a:endParaRPr>
          </a:p>
        </p:txBody>
      </p:sp>
      <p:sp>
        <p:nvSpPr>
          <p:cNvPr id="621" name="Google Shape;621;p78"/>
          <p:cNvSpPr txBox="1"/>
          <p:nvPr/>
        </p:nvSpPr>
        <p:spPr>
          <a:xfrm>
            <a:off x="439725" y="1665899"/>
            <a:ext cx="3975000" cy="2587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Build a library of helpful sales content for your entire team,  share documents right from your Gmail or Outlook inbox, and  see which content closes deals.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When a lead clicks an email link to open your document, or  shares it with a colleague, we’ll notify you instantly on your  desktop. Get aggregate data about how your sales content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is  helping to move your sales process forward.</a:t>
            </a:r>
            <a:endParaRPr sz="1300">
              <a:solidFill>
                <a:schemeClr val="dk2"/>
              </a:solidFill>
              <a:latin typeface="Avenir"/>
              <a:ea typeface="Avenir"/>
              <a:cs typeface="Avenir"/>
              <a:sym typeface="Avenir"/>
            </a:endParaRPr>
          </a:p>
        </p:txBody>
      </p:sp>
      <p:cxnSp>
        <p:nvCxnSpPr>
          <p:cNvPr id="622" name="Google Shape;622;p78"/>
          <p:cNvCxnSpPr/>
          <p:nvPr/>
        </p:nvCxnSpPr>
        <p:spPr>
          <a:xfrm>
            <a:off x="492800" y="1535300"/>
            <a:ext cx="4055400" cy="0"/>
          </a:xfrm>
          <a:prstGeom prst="straightConnector1">
            <a:avLst/>
          </a:prstGeom>
          <a:noFill/>
          <a:ln cap="flat" cmpd="sng" w="9525">
            <a:solidFill>
              <a:schemeClr val="accent3"/>
            </a:solidFill>
            <a:prstDash val="solid"/>
            <a:round/>
            <a:headEnd len="med" w="med" type="none"/>
            <a:tailEnd len="med" w="med" type="none"/>
          </a:ln>
        </p:spPr>
      </p:cxnSp>
      <p:sp>
        <p:nvSpPr>
          <p:cNvPr id="623" name="Google Shape;623;p78"/>
          <p:cNvSpPr txBox="1"/>
          <p:nvPr/>
        </p:nvSpPr>
        <p:spPr>
          <a:xfrm>
            <a:off x="439725" y="88981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 Hub Professional:</a:t>
            </a:r>
            <a:endParaRPr sz="1100">
              <a:solidFill>
                <a:schemeClr val="accent3"/>
              </a:solidFill>
              <a:latin typeface="Avenir"/>
              <a:ea typeface="Avenir"/>
              <a:cs typeface="Avenir"/>
              <a:sym typeface="Avenir"/>
            </a:endParaRPr>
          </a:p>
        </p:txBody>
      </p:sp>
      <p:pic>
        <p:nvPicPr>
          <p:cNvPr id="624" name="Google Shape;624;p78"/>
          <p:cNvPicPr preferRelativeResize="0"/>
          <p:nvPr/>
        </p:nvPicPr>
        <p:blipFill rotWithShape="1">
          <a:blip r:embed="rId3">
            <a:alphaModFix/>
          </a:blip>
          <a:srcRect b="0" l="0" r="44622" t="0"/>
          <a:stretch/>
        </p:blipFill>
        <p:spPr>
          <a:xfrm>
            <a:off x="4832075" y="478650"/>
            <a:ext cx="4311925" cy="4186226"/>
          </a:xfrm>
          <a:prstGeom prst="rect">
            <a:avLst/>
          </a:prstGeom>
          <a:noFill/>
          <a:ln>
            <a:noFill/>
          </a:ln>
          <a:effectLst>
            <a:outerShdw blurRad="414338" rotWithShape="0" algn="bl" dir="3720000" dist="133350">
              <a:srgbClr val="000000">
                <a:alpha val="50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 name="Shape 124"/>
        <p:cNvGrpSpPr/>
        <p:nvPr/>
      </p:nvGrpSpPr>
      <p:grpSpPr>
        <a:xfrm>
          <a:off x="0" y="0"/>
          <a:ext cx="0" cy="0"/>
          <a:chOff x="0" y="0"/>
          <a:chExt cx="0" cy="0"/>
        </a:xfrm>
      </p:grpSpPr>
      <p:sp>
        <p:nvSpPr>
          <p:cNvPr id="125" name="Google Shape;125;p25"/>
          <p:cNvSpPr txBox="1"/>
          <p:nvPr/>
        </p:nvSpPr>
        <p:spPr>
          <a:xfrm>
            <a:off x="2650037" y="828400"/>
            <a:ext cx="5558400" cy="970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FF7048"/>
                </a:solidFill>
                <a:latin typeface="Avenir"/>
                <a:ea typeface="Avenir"/>
                <a:cs typeface="Avenir"/>
                <a:sym typeface="Avenir"/>
              </a:rPr>
              <a:t>HubSpot CRM</a:t>
            </a:r>
            <a:endParaRPr sz="2400">
              <a:solidFill>
                <a:srgbClr val="FF7048"/>
              </a:solidFill>
              <a:latin typeface="Avenir"/>
              <a:ea typeface="Avenir"/>
              <a:cs typeface="Avenir"/>
              <a:sym typeface="Avenir"/>
            </a:endParaRPr>
          </a:p>
          <a:p>
            <a:pPr indent="0" lvl="0" marL="0" rtl="0" algn="l">
              <a:lnSpc>
                <a:spcPct val="115000"/>
              </a:lnSpc>
              <a:spcBef>
                <a:spcPts val="0"/>
              </a:spcBef>
              <a:spcAft>
                <a:spcPts val="0"/>
              </a:spcAft>
              <a:buNone/>
            </a:pPr>
            <a:r>
              <a:rPr lang="en" sz="1800">
                <a:solidFill>
                  <a:srgbClr val="7B98B6"/>
                </a:solidFill>
                <a:latin typeface="Avenir"/>
                <a:ea typeface="Avenir"/>
                <a:cs typeface="Avenir"/>
                <a:sym typeface="Avenir"/>
              </a:rPr>
              <a:t>The free CRM system for growing </a:t>
            </a:r>
            <a:br>
              <a:rPr lang="en" sz="1800">
                <a:solidFill>
                  <a:srgbClr val="7B98B6"/>
                </a:solidFill>
                <a:latin typeface="Avenir"/>
                <a:ea typeface="Avenir"/>
                <a:cs typeface="Avenir"/>
                <a:sym typeface="Avenir"/>
              </a:rPr>
            </a:br>
            <a:r>
              <a:rPr lang="en" sz="1800">
                <a:solidFill>
                  <a:srgbClr val="7B98B6"/>
                </a:solidFill>
                <a:latin typeface="Avenir"/>
                <a:ea typeface="Avenir"/>
                <a:cs typeface="Avenir"/>
                <a:sym typeface="Avenir"/>
              </a:rPr>
              <a:t>businesses that your team will love.</a:t>
            </a:r>
            <a:endParaRPr sz="1800">
              <a:solidFill>
                <a:srgbClr val="7B98B6"/>
              </a:solidFill>
              <a:latin typeface="Avenir"/>
              <a:ea typeface="Avenir"/>
              <a:cs typeface="Avenir"/>
              <a:sym typeface="Avenir"/>
            </a:endParaRPr>
          </a:p>
        </p:txBody>
      </p:sp>
      <p:pic>
        <p:nvPicPr>
          <p:cNvPr id="126" name="Google Shape;126;p25"/>
          <p:cNvPicPr preferRelativeResize="0"/>
          <p:nvPr/>
        </p:nvPicPr>
        <p:blipFill>
          <a:blip r:embed="rId3">
            <a:alphaModFix/>
          </a:blip>
          <a:stretch>
            <a:fillRect/>
          </a:stretch>
        </p:blipFill>
        <p:spPr>
          <a:xfrm>
            <a:off x="1069025" y="631888"/>
            <a:ext cx="1363524" cy="1363524"/>
          </a:xfrm>
          <a:prstGeom prst="rect">
            <a:avLst/>
          </a:prstGeom>
          <a:noFill/>
          <a:ln>
            <a:noFill/>
          </a:ln>
        </p:spPr>
      </p:pic>
      <p:sp>
        <p:nvSpPr>
          <p:cNvPr id="127" name="Google Shape;127;p25"/>
          <p:cNvSpPr txBox="1"/>
          <p:nvPr/>
        </p:nvSpPr>
        <p:spPr>
          <a:xfrm>
            <a:off x="3668400" y="2537650"/>
            <a:ext cx="1807200" cy="300600"/>
          </a:xfrm>
          <a:prstGeom prst="rect">
            <a:avLst/>
          </a:prstGeom>
          <a:solidFill>
            <a:srgbClr val="FF7048"/>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solidFill>
                  <a:srgbClr val="FFFFFF"/>
                </a:solidFill>
                <a:latin typeface="Avenir"/>
                <a:ea typeface="Avenir"/>
                <a:cs typeface="Avenir"/>
                <a:sym typeface="Avenir"/>
              </a:rPr>
              <a:t>Free</a:t>
            </a:r>
            <a:endParaRPr>
              <a:solidFill>
                <a:srgbClr val="FFFFFF"/>
              </a:solidFill>
              <a:latin typeface="Avenir"/>
              <a:ea typeface="Avenir"/>
              <a:cs typeface="Avenir"/>
              <a:sym typeface="Avenir"/>
            </a:endParaRPr>
          </a:p>
        </p:txBody>
      </p:sp>
      <p:cxnSp>
        <p:nvCxnSpPr>
          <p:cNvPr id="128" name="Google Shape;128;p25"/>
          <p:cNvCxnSpPr/>
          <p:nvPr/>
        </p:nvCxnSpPr>
        <p:spPr>
          <a:xfrm>
            <a:off x="482525" y="2140050"/>
            <a:ext cx="8182500" cy="0"/>
          </a:xfrm>
          <a:prstGeom prst="straightConnector1">
            <a:avLst/>
          </a:prstGeom>
          <a:noFill/>
          <a:ln cap="flat" cmpd="sng" w="9525">
            <a:solidFill>
              <a:srgbClr val="7B98B6"/>
            </a:solidFill>
            <a:prstDash val="solid"/>
            <a:round/>
            <a:headEnd len="med" w="med" type="none"/>
            <a:tailEnd len="med" w="med" type="none"/>
          </a:ln>
        </p:spPr>
      </p:cxnSp>
      <p:sp>
        <p:nvSpPr>
          <p:cNvPr id="129" name="Google Shape;129;p25"/>
          <p:cNvSpPr txBox="1"/>
          <p:nvPr/>
        </p:nvSpPr>
        <p:spPr>
          <a:xfrm>
            <a:off x="3474000" y="2993000"/>
            <a:ext cx="2196000" cy="1780500"/>
          </a:xfrm>
          <a:prstGeom prst="rect">
            <a:avLst/>
          </a:prstGeom>
          <a:noFill/>
          <a:ln>
            <a:noFill/>
          </a:ln>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Conversations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Contacts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Companies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Deals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Tasks &amp; Activities</a:t>
            </a:r>
            <a:endParaRPr sz="1200">
              <a:solidFill>
                <a:srgbClr val="7B98B6"/>
              </a:solidFill>
              <a:latin typeface="Avenir"/>
              <a:ea typeface="Avenir"/>
              <a:cs typeface="Avenir"/>
              <a:sym typeface="Avenir"/>
            </a:endParaRPr>
          </a:p>
          <a:p>
            <a:pPr indent="0" lvl="0" marL="0" rtl="0" algn="ctr">
              <a:lnSpc>
                <a:spcPct val="150000"/>
              </a:lnSpc>
              <a:spcBef>
                <a:spcPts val="0"/>
              </a:spcBef>
              <a:spcAft>
                <a:spcPts val="0"/>
              </a:spcAft>
              <a:buNone/>
            </a:pPr>
            <a:r>
              <a:rPr lang="en" sz="1200">
                <a:solidFill>
                  <a:srgbClr val="7B98B6"/>
                </a:solidFill>
                <a:latin typeface="Avenir"/>
                <a:ea typeface="Avenir"/>
                <a:cs typeface="Avenir"/>
                <a:sym typeface="Avenir"/>
              </a:rPr>
              <a:t>Tickets</a:t>
            </a:r>
            <a:endParaRPr sz="1200">
              <a:solidFill>
                <a:srgbClr val="7B98B6"/>
              </a:solidFill>
              <a:latin typeface="Avenir"/>
              <a:ea typeface="Avenir"/>
              <a:cs typeface="Avenir"/>
              <a:sym typeface="Aveni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8" name="Shape 628"/>
        <p:cNvGrpSpPr/>
        <p:nvPr/>
      </p:nvGrpSpPr>
      <p:grpSpPr>
        <a:xfrm>
          <a:off x="0" y="0"/>
          <a:ext cx="0" cy="0"/>
          <a:chOff x="0" y="0"/>
          <a:chExt cx="0" cy="0"/>
        </a:xfrm>
      </p:grpSpPr>
      <p:sp>
        <p:nvSpPr>
          <p:cNvPr id="629" name="Google Shape;629;p79"/>
          <p:cNvSpPr txBox="1"/>
          <p:nvPr/>
        </p:nvSpPr>
        <p:spPr>
          <a:xfrm>
            <a:off x="321600" y="1860613"/>
            <a:ext cx="4370100" cy="472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5979D4"/>
                </a:solidFill>
                <a:latin typeface="Avenir"/>
                <a:ea typeface="Avenir"/>
                <a:cs typeface="Avenir"/>
                <a:sym typeface="Avenir"/>
              </a:rPr>
              <a:t>Feedback</a:t>
            </a:r>
            <a:endParaRPr sz="2400">
              <a:solidFill>
                <a:srgbClr val="A64D79"/>
              </a:solidFill>
              <a:latin typeface="Avenir"/>
              <a:ea typeface="Avenir"/>
              <a:cs typeface="Avenir"/>
              <a:sym typeface="Avenir"/>
            </a:endParaRPr>
          </a:p>
        </p:txBody>
      </p:sp>
      <p:sp>
        <p:nvSpPr>
          <p:cNvPr id="630" name="Google Shape;630;p79"/>
          <p:cNvSpPr txBox="1"/>
          <p:nvPr/>
        </p:nvSpPr>
        <p:spPr>
          <a:xfrm>
            <a:off x="337000" y="2513533"/>
            <a:ext cx="3975000" cy="89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Get a pulse on customer happiness, and deploy surveys to gather feedback that can be used to build a better customer experience.</a:t>
            </a:r>
            <a:endParaRPr sz="1300">
              <a:solidFill>
                <a:schemeClr val="dk2"/>
              </a:solidFill>
              <a:latin typeface="Avenir"/>
              <a:ea typeface="Avenir"/>
              <a:cs typeface="Avenir"/>
              <a:sym typeface="Avenir"/>
            </a:endParaRPr>
          </a:p>
        </p:txBody>
      </p:sp>
      <p:cxnSp>
        <p:nvCxnSpPr>
          <p:cNvPr id="631" name="Google Shape;631;p79"/>
          <p:cNvCxnSpPr/>
          <p:nvPr/>
        </p:nvCxnSpPr>
        <p:spPr>
          <a:xfrm>
            <a:off x="390075" y="2382950"/>
            <a:ext cx="3565500" cy="0"/>
          </a:xfrm>
          <a:prstGeom prst="straightConnector1">
            <a:avLst/>
          </a:prstGeom>
          <a:noFill/>
          <a:ln cap="flat" cmpd="sng" w="9525">
            <a:solidFill>
              <a:schemeClr val="accent3"/>
            </a:solidFill>
            <a:prstDash val="solid"/>
            <a:round/>
            <a:headEnd len="med" w="med" type="none"/>
            <a:tailEnd len="med" w="med" type="none"/>
          </a:ln>
        </p:spPr>
      </p:cxnSp>
      <p:sp>
        <p:nvSpPr>
          <p:cNvPr id="632" name="Google Shape;632;p79"/>
          <p:cNvSpPr txBox="1"/>
          <p:nvPr/>
        </p:nvSpPr>
        <p:spPr>
          <a:xfrm>
            <a:off x="337000" y="173746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 Hub Professional:</a:t>
            </a:r>
            <a:endParaRPr sz="1100">
              <a:solidFill>
                <a:schemeClr val="accent3"/>
              </a:solidFill>
              <a:latin typeface="Avenir"/>
              <a:ea typeface="Avenir"/>
              <a:cs typeface="Avenir"/>
              <a:sym typeface="Avenir"/>
            </a:endParaRPr>
          </a:p>
        </p:txBody>
      </p:sp>
      <p:pic>
        <p:nvPicPr>
          <p:cNvPr id="633" name="Google Shape;633;p79"/>
          <p:cNvPicPr preferRelativeResize="0"/>
          <p:nvPr/>
        </p:nvPicPr>
        <p:blipFill rotWithShape="1">
          <a:blip r:embed="rId3">
            <a:alphaModFix/>
          </a:blip>
          <a:srcRect b="0" l="0" r="7961" t="0"/>
          <a:stretch/>
        </p:blipFill>
        <p:spPr>
          <a:xfrm>
            <a:off x="4514675" y="311275"/>
            <a:ext cx="4629326" cy="4441400"/>
          </a:xfrm>
          <a:prstGeom prst="rect">
            <a:avLst/>
          </a:prstGeom>
          <a:noFill/>
          <a:ln>
            <a:noFill/>
          </a:ln>
          <a:effectLst>
            <a:outerShdw blurRad="357188" rotWithShape="0" algn="bl" dir="3120000" dist="133350">
              <a:srgbClr val="000000">
                <a:alpha val="50000"/>
              </a:srgbClr>
            </a:outerShdw>
          </a:effectLst>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7" name="Shape 637"/>
        <p:cNvGrpSpPr/>
        <p:nvPr/>
      </p:nvGrpSpPr>
      <p:grpSpPr>
        <a:xfrm>
          <a:off x="0" y="0"/>
          <a:ext cx="0" cy="0"/>
          <a:chOff x="0" y="0"/>
          <a:chExt cx="0" cy="0"/>
        </a:xfrm>
      </p:grpSpPr>
      <p:sp>
        <p:nvSpPr>
          <p:cNvPr id="638" name="Google Shape;638;p80"/>
          <p:cNvSpPr txBox="1"/>
          <p:nvPr/>
        </p:nvSpPr>
        <p:spPr>
          <a:xfrm>
            <a:off x="321600" y="1272813"/>
            <a:ext cx="4370100" cy="472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5979D4"/>
                </a:solidFill>
                <a:latin typeface="Avenir"/>
                <a:ea typeface="Avenir"/>
                <a:cs typeface="Avenir"/>
                <a:sym typeface="Avenir"/>
              </a:rPr>
              <a:t>Video Features</a:t>
            </a:r>
            <a:endParaRPr sz="2400">
              <a:solidFill>
                <a:srgbClr val="A64D79"/>
              </a:solidFill>
              <a:latin typeface="Avenir"/>
              <a:ea typeface="Avenir"/>
              <a:cs typeface="Avenir"/>
              <a:sym typeface="Avenir"/>
            </a:endParaRPr>
          </a:p>
        </p:txBody>
      </p:sp>
      <p:sp>
        <p:nvSpPr>
          <p:cNvPr id="639" name="Google Shape;639;p80"/>
          <p:cNvSpPr txBox="1"/>
          <p:nvPr/>
        </p:nvSpPr>
        <p:spPr>
          <a:xfrm>
            <a:off x="337000" y="1925733"/>
            <a:ext cx="3975000" cy="89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300">
                <a:solidFill>
                  <a:schemeClr val="dk2"/>
                </a:solidFill>
                <a:latin typeface="Avenir"/>
                <a:ea typeface="Avenir"/>
                <a:cs typeface="Avenir"/>
                <a:sym typeface="Avenir"/>
              </a:rPr>
              <a:t>Service teams can help customers faster and more completely with personalized help videos created and shared directly from Service Hub.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chemeClr val="dk1"/>
              </a:buClr>
              <a:buSzPts val="1100"/>
              <a:buFont typeface="Arial"/>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chemeClr val="dk1"/>
              </a:buClr>
              <a:buSzPts val="1100"/>
              <a:buFont typeface="Arial"/>
              <a:buNone/>
            </a:pPr>
            <a:r>
              <a:rPr lang="en" sz="1300">
                <a:solidFill>
                  <a:schemeClr val="dk2"/>
                </a:solidFill>
                <a:latin typeface="Avenir"/>
                <a:ea typeface="Avenir"/>
                <a:cs typeface="Avenir"/>
                <a:sym typeface="Avenir"/>
              </a:rPr>
              <a:t>Service agents can record their screen right from a ticket and send to customers, improving service and solving issues faster. Service teams can also host and embed videos in their knowledge base.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Clr>
                <a:schemeClr val="dk1"/>
              </a:buClr>
              <a:buSzPts val="1100"/>
              <a:buFont typeface="Arial"/>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p:txBody>
      </p:sp>
      <p:cxnSp>
        <p:nvCxnSpPr>
          <p:cNvPr id="640" name="Google Shape;640;p80"/>
          <p:cNvCxnSpPr/>
          <p:nvPr/>
        </p:nvCxnSpPr>
        <p:spPr>
          <a:xfrm>
            <a:off x="390075" y="1795150"/>
            <a:ext cx="3565500" cy="0"/>
          </a:xfrm>
          <a:prstGeom prst="straightConnector1">
            <a:avLst/>
          </a:prstGeom>
          <a:noFill/>
          <a:ln cap="flat" cmpd="sng" w="9525">
            <a:solidFill>
              <a:schemeClr val="accent3"/>
            </a:solidFill>
            <a:prstDash val="solid"/>
            <a:round/>
            <a:headEnd len="med" w="med" type="none"/>
            <a:tailEnd len="med" w="med" type="none"/>
          </a:ln>
        </p:spPr>
      </p:cxnSp>
      <p:sp>
        <p:nvSpPr>
          <p:cNvPr id="641" name="Google Shape;641;p80"/>
          <p:cNvSpPr txBox="1"/>
          <p:nvPr/>
        </p:nvSpPr>
        <p:spPr>
          <a:xfrm>
            <a:off x="337000" y="114966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 Hub Professional:</a:t>
            </a:r>
            <a:endParaRPr sz="1100">
              <a:solidFill>
                <a:schemeClr val="accent3"/>
              </a:solidFill>
              <a:latin typeface="Avenir"/>
              <a:ea typeface="Avenir"/>
              <a:cs typeface="Avenir"/>
              <a:sym typeface="Avenir"/>
            </a:endParaRPr>
          </a:p>
        </p:txBody>
      </p:sp>
      <p:pic>
        <p:nvPicPr>
          <p:cNvPr id="642" name="Google Shape;642;p80"/>
          <p:cNvPicPr preferRelativeResize="0"/>
          <p:nvPr/>
        </p:nvPicPr>
        <p:blipFill rotWithShape="1">
          <a:blip r:embed="rId3">
            <a:alphaModFix/>
          </a:blip>
          <a:srcRect b="17871" l="0" r="0" t="0"/>
          <a:stretch/>
        </p:blipFill>
        <p:spPr>
          <a:xfrm>
            <a:off x="4786600" y="715174"/>
            <a:ext cx="4357400" cy="3140674"/>
          </a:xfrm>
          <a:prstGeom prst="rect">
            <a:avLst/>
          </a:prstGeom>
          <a:noFill/>
          <a:ln>
            <a:noFill/>
          </a:ln>
          <a:effectLst>
            <a:outerShdw blurRad="200025" rotWithShape="0" algn="bl" dir="5400000" dist="19050">
              <a:srgbClr val="000000">
                <a:alpha val="50000"/>
              </a:srgbClr>
            </a:outerShdw>
          </a:effectLst>
        </p:spPr>
      </p:pic>
      <p:pic>
        <p:nvPicPr>
          <p:cNvPr id="643" name="Google Shape;643;p80"/>
          <p:cNvPicPr preferRelativeResize="0"/>
          <p:nvPr/>
        </p:nvPicPr>
        <p:blipFill>
          <a:blip r:embed="rId4">
            <a:alphaModFix/>
          </a:blip>
          <a:stretch>
            <a:fillRect/>
          </a:stretch>
        </p:blipFill>
        <p:spPr>
          <a:xfrm>
            <a:off x="5831686" y="1554607"/>
            <a:ext cx="3312314" cy="2712477"/>
          </a:xfrm>
          <a:prstGeom prst="rect">
            <a:avLst/>
          </a:prstGeom>
          <a:noFill/>
          <a:ln>
            <a:noFill/>
          </a:ln>
          <a:effectLst>
            <a:outerShdw blurRad="57150" rotWithShape="0" algn="bl" dir="5400000" dist="19050">
              <a:srgbClr val="000000">
                <a:alpha val="50000"/>
              </a:srgbClr>
            </a:outerShdw>
          </a:effectLst>
        </p:spPr>
      </p:pic>
      <p:sp>
        <p:nvSpPr>
          <p:cNvPr id="644" name="Google Shape;644;p80"/>
          <p:cNvSpPr/>
          <p:nvPr/>
        </p:nvSpPr>
        <p:spPr>
          <a:xfrm>
            <a:off x="475975" y="3949150"/>
            <a:ext cx="1875300" cy="244800"/>
          </a:xfrm>
          <a:prstGeom prst="rect">
            <a:avLst/>
          </a:prstGeom>
          <a:noFill/>
          <a:ln cap="flat" cmpd="sng" w="9525">
            <a:solidFill>
              <a:srgbClr val="00BDA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00BDA5"/>
                </a:solidFill>
                <a:latin typeface="Avenir"/>
                <a:ea typeface="Avenir"/>
                <a:cs typeface="Avenir"/>
                <a:sym typeface="Avenir"/>
              </a:rPr>
              <a:t>New from INBOUND 2018</a:t>
            </a:r>
            <a:endParaRPr sz="800">
              <a:solidFill>
                <a:srgbClr val="00BDA5"/>
              </a:solidFill>
              <a:latin typeface="Avenir"/>
              <a:ea typeface="Avenir"/>
              <a:cs typeface="Avenir"/>
              <a:sym typeface="Aveni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8" name="Shape 648"/>
        <p:cNvGrpSpPr/>
        <p:nvPr/>
      </p:nvGrpSpPr>
      <p:grpSpPr>
        <a:xfrm>
          <a:off x="0" y="0"/>
          <a:ext cx="0" cy="0"/>
          <a:chOff x="0" y="0"/>
          <a:chExt cx="0" cy="0"/>
        </a:xfrm>
      </p:grpSpPr>
      <p:sp>
        <p:nvSpPr>
          <p:cNvPr id="649" name="Google Shape;649;p81"/>
          <p:cNvSpPr txBox="1"/>
          <p:nvPr/>
        </p:nvSpPr>
        <p:spPr>
          <a:xfrm>
            <a:off x="424325" y="1637625"/>
            <a:ext cx="4370100" cy="472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5979D4"/>
                </a:solidFill>
                <a:latin typeface="Avenir"/>
                <a:ea typeface="Avenir"/>
                <a:cs typeface="Avenir"/>
                <a:sym typeface="Avenir"/>
              </a:rPr>
              <a:t>Bots + Automation</a:t>
            </a:r>
            <a:endParaRPr sz="2400">
              <a:solidFill>
                <a:srgbClr val="A64D79"/>
              </a:solidFill>
              <a:latin typeface="Avenir"/>
              <a:ea typeface="Avenir"/>
              <a:cs typeface="Avenir"/>
              <a:sym typeface="Avenir"/>
            </a:endParaRPr>
          </a:p>
        </p:txBody>
      </p:sp>
      <p:sp>
        <p:nvSpPr>
          <p:cNvPr id="650" name="Google Shape;650;p81"/>
          <p:cNvSpPr txBox="1"/>
          <p:nvPr/>
        </p:nvSpPr>
        <p:spPr>
          <a:xfrm>
            <a:off x="439725" y="2290556"/>
            <a:ext cx="3975000" cy="2034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Use bots to improve live chat efficiencies and scale 1-to-1 communications by routing customers to relevant help documentation, the appropriate chat agent, and more.</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Automate common management tasks like creating tickets and tasks, alerting your team when customers take specific actions, and more.</a:t>
            </a:r>
            <a:endParaRPr sz="1300">
              <a:solidFill>
                <a:schemeClr val="dk2"/>
              </a:solidFill>
              <a:latin typeface="Avenir"/>
              <a:ea typeface="Avenir"/>
              <a:cs typeface="Avenir"/>
              <a:sym typeface="Avenir"/>
            </a:endParaRPr>
          </a:p>
        </p:txBody>
      </p:sp>
      <p:cxnSp>
        <p:nvCxnSpPr>
          <p:cNvPr id="651" name="Google Shape;651;p81"/>
          <p:cNvCxnSpPr/>
          <p:nvPr/>
        </p:nvCxnSpPr>
        <p:spPr>
          <a:xfrm>
            <a:off x="492800" y="2159963"/>
            <a:ext cx="4055400" cy="0"/>
          </a:xfrm>
          <a:prstGeom prst="straightConnector1">
            <a:avLst/>
          </a:prstGeom>
          <a:noFill/>
          <a:ln cap="flat" cmpd="sng" w="9525">
            <a:solidFill>
              <a:schemeClr val="accent3"/>
            </a:solidFill>
            <a:prstDash val="solid"/>
            <a:round/>
            <a:headEnd len="med" w="med" type="none"/>
            <a:tailEnd len="med" w="med" type="none"/>
          </a:ln>
        </p:spPr>
      </p:cxnSp>
      <p:sp>
        <p:nvSpPr>
          <p:cNvPr id="652" name="Google Shape;652;p81"/>
          <p:cNvSpPr txBox="1"/>
          <p:nvPr/>
        </p:nvSpPr>
        <p:spPr>
          <a:xfrm>
            <a:off x="439725" y="1514481"/>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 Hub Professional:</a:t>
            </a:r>
            <a:endParaRPr sz="1100">
              <a:solidFill>
                <a:schemeClr val="accent3"/>
              </a:solidFill>
              <a:latin typeface="Avenir"/>
              <a:ea typeface="Avenir"/>
              <a:cs typeface="Avenir"/>
              <a:sym typeface="Avenir"/>
            </a:endParaRPr>
          </a:p>
        </p:txBody>
      </p:sp>
      <p:pic>
        <p:nvPicPr>
          <p:cNvPr id="653" name="Google Shape;653;p81"/>
          <p:cNvPicPr preferRelativeResize="0"/>
          <p:nvPr/>
        </p:nvPicPr>
        <p:blipFill rotWithShape="1">
          <a:blip r:embed="rId3">
            <a:alphaModFix/>
          </a:blip>
          <a:srcRect b="0" l="27641" r="0" t="0"/>
          <a:stretch/>
        </p:blipFill>
        <p:spPr>
          <a:xfrm>
            <a:off x="4705625" y="317850"/>
            <a:ext cx="4438376" cy="4507800"/>
          </a:xfrm>
          <a:prstGeom prst="rect">
            <a:avLst/>
          </a:prstGeom>
          <a:noFill/>
          <a:ln>
            <a:noFill/>
          </a:ln>
          <a:effectLst>
            <a:outerShdw blurRad="400050" rotWithShape="0" algn="bl" dir="3120000" dist="123825">
              <a:srgbClr val="000000">
                <a:alpha val="50000"/>
              </a:srgbClr>
            </a:outerShdw>
          </a:effectLst>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7" name="Shape 657"/>
        <p:cNvGrpSpPr/>
        <p:nvPr/>
      </p:nvGrpSpPr>
      <p:grpSpPr>
        <a:xfrm>
          <a:off x="0" y="0"/>
          <a:ext cx="0" cy="0"/>
          <a:chOff x="0" y="0"/>
          <a:chExt cx="0" cy="0"/>
        </a:xfrm>
      </p:grpSpPr>
      <p:sp>
        <p:nvSpPr>
          <p:cNvPr id="658" name="Google Shape;658;p82"/>
          <p:cNvSpPr txBox="1"/>
          <p:nvPr/>
        </p:nvSpPr>
        <p:spPr>
          <a:xfrm>
            <a:off x="433625" y="2267138"/>
            <a:ext cx="4005000" cy="1187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300">
                <a:solidFill>
                  <a:schemeClr val="accent3"/>
                </a:solidFill>
                <a:latin typeface="Avenir"/>
                <a:ea typeface="Avenir"/>
                <a:cs typeface="Avenir"/>
                <a:sym typeface="Avenir"/>
              </a:rPr>
              <a:t>Give individual agents and teams the ability to report on metrics related to a specific customer goal, like response time, ticket volume, resolution time, and customer experience related metrics. </a:t>
            </a:r>
            <a:endParaRPr sz="1300">
              <a:solidFill>
                <a:schemeClr val="accent3"/>
              </a:solidFill>
              <a:latin typeface="Avenir"/>
              <a:ea typeface="Avenir"/>
              <a:cs typeface="Avenir"/>
              <a:sym typeface="Avenir"/>
            </a:endParaRPr>
          </a:p>
        </p:txBody>
      </p:sp>
      <p:pic>
        <p:nvPicPr>
          <p:cNvPr id="659" name="Google Shape;659;p82"/>
          <p:cNvPicPr preferRelativeResize="0"/>
          <p:nvPr/>
        </p:nvPicPr>
        <p:blipFill rotWithShape="1">
          <a:blip r:embed="rId3">
            <a:alphaModFix/>
          </a:blip>
          <a:srcRect b="0" l="0" r="40978" t="0"/>
          <a:stretch/>
        </p:blipFill>
        <p:spPr>
          <a:xfrm>
            <a:off x="4844825" y="570250"/>
            <a:ext cx="4299177" cy="4003000"/>
          </a:xfrm>
          <a:prstGeom prst="rect">
            <a:avLst/>
          </a:prstGeom>
          <a:noFill/>
          <a:ln>
            <a:noFill/>
          </a:ln>
          <a:effectLst>
            <a:outerShdw blurRad="57150" rotWithShape="0" algn="bl" dir="5400000" dist="19050">
              <a:srgbClr val="000000">
                <a:alpha val="50000"/>
              </a:srgbClr>
            </a:outerShdw>
          </a:effectLst>
        </p:spPr>
      </p:pic>
      <p:sp>
        <p:nvSpPr>
          <p:cNvPr id="660" name="Google Shape;660;p82"/>
          <p:cNvSpPr txBox="1"/>
          <p:nvPr/>
        </p:nvSpPr>
        <p:spPr>
          <a:xfrm>
            <a:off x="424325" y="1637625"/>
            <a:ext cx="4370100" cy="472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5979D4"/>
                </a:solidFill>
                <a:latin typeface="Avenir"/>
                <a:ea typeface="Avenir"/>
                <a:cs typeface="Avenir"/>
                <a:sym typeface="Avenir"/>
              </a:rPr>
              <a:t>Goals</a:t>
            </a:r>
            <a:endParaRPr sz="2400">
              <a:solidFill>
                <a:srgbClr val="A64D79"/>
              </a:solidFill>
              <a:latin typeface="Avenir"/>
              <a:ea typeface="Avenir"/>
              <a:cs typeface="Avenir"/>
              <a:sym typeface="Avenir"/>
            </a:endParaRPr>
          </a:p>
        </p:txBody>
      </p:sp>
      <p:cxnSp>
        <p:nvCxnSpPr>
          <p:cNvPr id="661" name="Google Shape;661;p82"/>
          <p:cNvCxnSpPr/>
          <p:nvPr/>
        </p:nvCxnSpPr>
        <p:spPr>
          <a:xfrm>
            <a:off x="492800" y="2159963"/>
            <a:ext cx="3472800" cy="0"/>
          </a:xfrm>
          <a:prstGeom prst="straightConnector1">
            <a:avLst/>
          </a:prstGeom>
          <a:noFill/>
          <a:ln cap="flat" cmpd="sng" w="9525">
            <a:solidFill>
              <a:schemeClr val="accent3"/>
            </a:solidFill>
            <a:prstDash val="solid"/>
            <a:round/>
            <a:headEnd len="med" w="med" type="none"/>
            <a:tailEnd len="med" w="med" type="none"/>
          </a:ln>
        </p:spPr>
      </p:cxnSp>
      <p:sp>
        <p:nvSpPr>
          <p:cNvPr id="662" name="Google Shape;662;p82"/>
          <p:cNvSpPr txBox="1"/>
          <p:nvPr/>
        </p:nvSpPr>
        <p:spPr>
          <a:xfrm>
            <a:off x="439725" y="1514481"/>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 Hub Enterprise:</a:t>
            </a:r>
            <a:endParaRPr sz="1100">
              <a:solidFill>
                <a:schemeClr val="accent3"/>
              </a:solidFill>
              <a:latin typeface="Avenir"/>
              <a:ea typeface="Avenir"/>
              <a:cs typeface="Avenir"/>
              <a:sym typeface="Avenir"/>
            </a:endParaRPr>
          </a:p>
        </p:txBody>
      </p:sp>
      <p:sp>
        <p:nvSpPr>
          <p:cNvPr id="663" name="Google Shape;663;p82"/>
          <p:cNvSpPr/>
          <p:nvPr/>
        </p:nvSpPr>
        <p:spPr>
          <a:xfrm>
            <a:off x="541275" y="3360125"/>
            <a:ext cx="1875300" cy="244800"/>
          </a:xfrm>
          <a:prstGeom prst="rect">
            <a:avLst/>
          </a:prstGeom>
          <a:noFill/>
          <a:ln cap="flat" cmpd="sng" w="9525">
            <a:solidFill>
              <a:srgbClr val="00BDA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00BDA5"/>
                </a:solidFill>
                <a:latin typeface="Avenir"/>
                <a:ea typeface="Avenir"/>
                <a:cs typeface="Avenir"/>
                <a:sym typeface="Avenir"/>
              </a:rPr>
              <a:t>New from INBOUND 2018</a:t>
            </a:r>
            <a:endParaRPr sz="800">
              <a:solidFill>
                <a:srgbClr val="00BDA5"/>
              </a:solidFill>
              <a:latin typeface="Avenir"/>
              <a:ea typeface="Avenir"/>
              <a:cs typeface="Avenir"/>
              <a:sym typeface="Aveni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7" name="Shape 667"/>
        <p:cNvGrpSpPr/>
        <p:nvPr/>
      </p:nvGrpSpPr>
      <p:grpSpPr>
        <a:xfrm>
          <a:off x="0" y="0"/>
          <a:ext cx="0" cy="0"/>
          <a:chOff x="0" y="0"/>
          <a:chExt cx="0" cy="0"/>
        </a:xfrm>
      </p:grpSpPr>
      <p:sp>
        <p:nvSpPr>
          <p:cNvPr id="668" name="Google Shape;668;p83"/>
          <p:cNvSpPr txBox="1"/>
          <p:nvPr/>
        </p:nvSpPr>
        <p:spPr>
          <a:xfrm>
            <a:off x="433625" y="2103325"/>
            <a:ext cx="4138500" cy="1428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300">
                <a:solidFill>
                  <a:schemeClr val="accent3"/>
                </a:solidFill>
                <a:latin typeface="Avenir"/>
                <a:ea typeface="Avenir"/>
                <a:cs typeface="Avenir"/>
                <a:sym typeface="Avenir"/>
              </a:rPr>
              <a:t>Gain insight into the health and happiness of every customer. Identify customers who are at risk of churning and need intervention, and happy customers who you can leverage as part </a:t>
            </a:r>
            <a:br>
              <a:rPr lang="en" sz="1300">
                <a:solidFill>
                  <a:schemeClr val="accent3"/>
                </a:solidFill>
                <a:latin typeface="Avenir"/>
                <a:ea typeface="Avenir"/>
                <a:cs typeface="Avenir"/>
                <a:sym typeface="Avenir"/>
              </a:rPr>
            </a:br>
            <a:r>
              <a:rPr lang="en" sz="1300">
                <a:solidFill>
                  <a:schemeClr val="accent3"/>
                </a:solidFill>
                <a:latin typeface="Avenir"/>
                <a:ea typeface="Avenir"/>
                <a:cs typeface="Avenir"/>
                <a:sym typeface="Avenir"/>
              </a:rPr>
              <a:t>of promoter campaigns.</a:t>
            </a:r>
            <a:endParaRPr sz="1300">
              <a:solidFill>
                <a:schemeClr val="accent3"/>
              </a:solidFill>
              <a:latin typeface="Avenir"/>
              <a:ea typeface="Avenir"/>
              <a:cs typeface="Avenir"/>
              <a:sym typeface="Avenir"/>
            </a:endParaRPr>
          </a:p>
        </p:txBody>
      </p:sp>
      <p:pic>
        <p:nvPicPr>
          <p:cNvPr id="669" name="Google Shape;669;p83"/>
          <p:cNvPicPr preferRelativeResize="0"/>
          <p:nvPr/>
        </p:nvPicPr>
        <p:blipFill rotWithShape="1">
          <a:blip r:embed="rId3">
            <a:alphaModFix/>
          </a:blip>
          <a:srcRect b="46331" l="0" r="31010" t="0"/>
          <a:stretch/>
        </p:blipFill>
        <p:spPr>
          <a:xfrm>
            <a:off x="4572125" y="488363"/>
            <a:ext cx="4571878" cy="4166780"/>
          </a:xfrm>
          <a:prstGeom prst="rect">
            <a:avLst/>
          </a:prstGeom>
          <a:noFill/>
          <a:ln>
            <a:noFill/>
          </a:ln>
          <a:effectLst>
            <a:outerShdw blurRad="57150" rotWithShape="0" algn="bl" dir="5400000" dist="19050">
              <a:srgbClr val="000000">
                <a:alpha val="50000"/>
              </a:srgbClr>
            </a:outerShdw>
          </a:effectLst>
        </p:spPr>
      </p:pic>
      <p:sp>
        <p:nvSpPr>
          <p:cNvPr id="670" name="Google Shape;670;p83"/>
          <p:cNvSpPr txBox="1"/>
          <p:nvPr/>
        </p:nvSpPr>
        <p:spPr>
          <a:xfrm>
            <a:off x="424325" y="1637625"/>
            <a:ext cx="4370100" cy="472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5979D4"/>
                </a:solidFill>
                <a:latin typeface="Avenir"/>
                <a:ea typeface="Avenir"/>
                <a:cs typeface="Avenir"/>
                <a:sym typeface="Avenir"/>
              </a:rPr>
              <a:t>Health Scoring</a:t>
            </a:r>
            <a:endParaRPr sz="2400">
              <a:solidFill>
                <a:srgbClr val="A64D79"/>
              </a:solidFill>
              <a:latin typeface="Avenir"/>
              <a:ea typeface="Avenir"/>
              <a:cs typeface="Avenir"/>
              <a:sym typeface="Avenir"/>
            </a:endParaRPr>
          </a:p>
        </p:txBody>
      </p:sp>
      <p:cxnSp>
        <p:nvCxnSpPr>
          <p:cNvPr id="671" name="Google Shape;671;p83"/>
          <p:cNvCxnSpPr/>
          <p:nvPr/>
        </p:nvCxnSpPr>
        <p:spPr>
          <a:xfrm>
            <a:off x="492800" y="2159963"/>
            <a:ext cx="3472800" cy="0"/>
          </a:xfrm>
          <a:prstGeom prst="straightConnector1">
            <a:avLst/>
          </a:prstGeom>
          <a:noFill/>
          <a:ln cap="flat" cmpd="sng" w="9525">
            <a:solidFill>
              <a:schemeClr val="accent3"/>
            </a:solidFill>
            <a:prstDash val="solid"/>
            <a:round/>
            <a:headEnd len="med" w="med" type="none"/>
            <a:tailEnd len="med" w="med" type="none"/>
          </a:ln>
        </p:spPr>
      </p:cxnSp>
      <p:sp>
        <p:nvSpPr>
          <p:cNvPr id="672" name="Google Shape;672;p83"/>
          <p:cNvSpPr txBox="1"/>
          <p:nvPr/>
        </p:nvSpPr>
        <p:spPr>
          <a:xfrm>
            <a:off x="439725" y="1514481"/>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 Hub Enterprise:</a:t>
            </a:r>
            <a:endParaRPr sz="1100">
              <a:solidFill>
                <a:schemeClr val="accent3"/>
              </a:solidFill>
              <a:latin typeface="Avenir"/>
              <a:ea typeface="Avenir"/>
              <a:cs typeface="Avenir"/>
              <a:sym typeface="Avenir"/>
            </a:endParaRPr>
          </a:p>
        </p:txBody>
      </p:sp>
      <p:sp>
        <p:nvSpPr>
          <p:cNvPr id="673" name="Google Shape;673;p83"/>
          <p:cNvSpPr/>
          <p:nvPr/>
        </p:nvSpPr>
        <p:spPr>
          <a:xfrm>
            <a:off x="541275" y="3369450"/>
            <a:ext cx="1875300" cy="244800"/>
          </a:xfrm>
          <a:prstGeom prst="rect">
            <a:avLst/>
          </a:prstGeom>
          <a:noFill/>
          <a:ln cap="flat" cmpd="sng" w="9525">
            <a:solidFill>
              <a:srgbClr val="00BDA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00BDA5"/>
                </a:solidFill>
                <a:latin typeface="Avenir"/>
                <a:ea typeface="Avenir"/>
                <a:cs typeface="Avenir"/>
                <a:sym typeface="Avenir"/>
              </a:rPr>
              <a:t>New from INBOUND 2018</a:t>
            </a:r>
            <a:endParaRPr sz="800">
              <a:solidFill>
                <a:srgbClr val="00BDA5"/>
              </a:solidFill>
              <a:latin typeface="Avenir"/>
              <a:ea typeface="Avenir"/>
              <a:cs typeface="Avenir"/>
              <a:sym typeface="Avenir"/>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7" name="Shape 677"/>
        <p:cNvGrpSpPr/>
        <p:nvPr/>
      </p:nvGrpSpPr>
      <p:grpSpPr>
        <a:xfrm>
          <a:off x="0" y="0"/>
          <a:ext cx="0" cy="0"/>
          <a:chOff x="0" y="0"/>
          <a:chExt cx="0" cy="0"/>
        </a:xfrm>
      </p:grpSpPr>
      <p:sp>
        <p:nvSpPr>
          <p:cNvPr id="678" name="Google Shape;678;p84"/>
          <p:cNvSpPr txBox="1"/>
          <p:nvPr/>
        </p:nvSpPr>
        <p:spPr>
          <a:xfrm>
            <a:off x="433500" y="2159975"/>
            <a:ext cx="3756000" cy="1366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accent3"/>
                </a:solidFill>
                <a:latin typeface="Avenir"/>
                <a:ea typeface="Avenir"/>
                <a:cs typeface="Avenir"/>
                <a:sym typeface="Avenir"/>
              </a:rPr>
              <a:t>Build a library of best practices and resources for your customer service team. Use rules-based automation to surface recommended content </a:t>
            </a:r>
            <a:br>
              <a:rPr lang="en" sz="1300">
                <a:solidFill>
                  <a:schemeClr val="accent3"/>
                </a:solidFill>
                <a:latin typeface="Avenir"/>
                <a:ea typeface="Avenir"/>
                <a:cs typeface="Avenir"/>
                <a:sym typeface="Avenir"/>
              </a:rPr>
            </a:br>
            <a:r>
              <a:rPr lang="en" sz="1300">
                <a:solidFill>
                  <a:schemeClr val="accent3"/>
                </a:solidFill>
                <a:latin typeface="Avenir"/>
                <a:ea typeface="Avenir"/>
                <a:cs typeface="Avenir"/>
                <a:sym typeface="Avenir"/>
              </a:rPr>
              <a:t>at the right time.</a:t>
            </a:r>
            <a:endParaRPr sz="1300">
              <a:solidFill>
                <a:schemeClr val="accent3"/>
              </a:solidFill>
              <a:latin typeface="Avenir"/>
              <a:ea typeface="Avenir"/>
              <a:cs typeface="Avenir"/>
              <a:sym typeface="Avenir"/>
            </a:endParaRPr>
          </a:p>
        </p:txBody>
      </p:sp>
      <p:pic>
        <p:nvPicPr>
          <p:cNvPr id="679" name="Google Shape;679;p84"/>
          <p:cNvPicPr preferRelativeResize="0"/>
          <p:nvPr/>
        </p:nvPicPr>
        <p:blipFill rotWithShape="1">
          <a:blip r:embed="rId3">
            <a:alphaModFix/>
          </a:blip>
          <a:srcRect b="0" l="29463" r="0" t="0"/>
          <a:stretch/>
        </p:blipFill>
        <p:spPr>
          <a:xfrm>
            <a:off x="4536774" y="394050"/>
            <a:ext cx="4607226" cy="4161149"/>
          </a:xfrm>
          <a:prstGeom prst="rect">
            <a:avLst/>
          </a:prstGeom>
          <a:noFill/>
          <a:ln>
            <a:noFill/>
          </a:ln>
          <a:effectLst>
            <a:outerShdw blurRad="57150" rotWithShape="0" algn="bl" dir="5400000" dist="19050">
              <a:srgbClr val="000000">
                <a:alpha val="50000"/>
              </a:srgbClr>
            </a:outerShdw>
          </a:effectLst>
        </p:spPr>
      </p:pic>
      <p:sp>
        <p:nvSpPr>
          <p:cNvPr id="680" name="Google Shape;680;p84"/>
          <p:cNvSpPr txBox="1"/>
          <p:nvPr/>
        </p:nvSpPr>
        <p:spPr>
          <a:xfrm>
            <a:off x="424325" y="1637625"/>
            <a:ext cx="4370100" cy="472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5979D4"/>
                </a:solidFill>
                <a:latin typeface="Avenir"/>
                <a:ea typeface="Avenir"/>
                <a:cs typeface="Avenir"/>
                <a:sym typeface="Avenir"/>
              </a:rPr>
              <a:t>Playbooks</a:t>
            </a:r>
            <a:endParaRPr sz="2400">
              <a:solidFill>
                <a:srgbClr val="A64D79"/>
              </a:solidFill>
              <a:latin typeface="Avenir"/>
              <a:ea typeface="Avenir"/>
              <a:cs typeface="Avenir"/>
              <a:sym typeface="Avenir"/>
            </a:endParaRPr>
          </a:p>
        </p:txBody>
      </p:sp>
      <p:cxnSp>
        <p:nvCxnSpPr>
          <p:cNvPr id="681" name="Google Shape;681;p84"/>
          <p:cNvCxnSpPr/>
          <p:nvPr/>
        </p:nvCxnSpPr>
        <p:spPr>
          <a:xfrm>
            <a:off x="492800" y="2159963"/>
            <a:ext cx="3472800" cy="0"/>
          </a:xfrm>
          <a:prstGeom prst="straightConnector1">
            <a:avLst/>
          </a:prstGeom>
          <a:noFill/>
          <a:ln cap="flat" cmpd="sng" w="9525">
            <a:solidFill>
              <a:schemeClr val="accent3"/>
            </a:solidFill>
            <a:prstDash val="solid"/>
            <a:round/>
            <a:headEnd len="med" w="med" type="none"/>
            <a:tailEnd len="med" w="med" type="none"/>
          </a:ln>
        </p:spPr>
      </p:cxnSp>
      <p:sp>
        <p:nvSpPr>
          <p:cNvPr id="682" name="Google Shape;682;p84"/>
          <p:cNvSpPr txBox="1"/>
          <p:nvPr/>
        </p:nvSpPr>
        <p:spPr>
          <a:xfrm>
            <a:off x="439725" y="1514481"/>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 Hub Enterprise:</a:t>
            </a:r>
            <a:endParaRPr sz="1100">
              <a:solidFill>
                <a:schemeClr val="accent3"/>
              </a:solidFill>
              <a:latin typeface="Avenir"/>
              <a:ea typeface="Avenir"/>
              <a:cs typeface="Avenir"/>
              <a:sym typeface="Avenir"/>
            </a:endParaRPr>
          </a:p>
        </p:txBody>
      </p:sp>
      <p:sp>
        <p:nvSpPr>
          <p:cNvPr id="683" name="Google Shape;683;p84"/>
          <p:cNvSpPr/>
          <p:nvPr/>
        </p:nvSpPr>
        <p:spPr>
          <a:xfrm>
            <a:off x="541275" y="3220175"/>
            <a:ext cx="1875300" cy="244800"/>
          </a:xfrm>
          <a:prstGeom prst="rect">
            <a:avLst/>
          </a:prstGeom>
          <a:noFill/>
          <a:ln cap="flat" cmpd="sng" w="9525">
            <a:solidFill>
              <a:srgbClr val="00BDA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00BDA5"/>
                </a:solidFill>
                <a:latin typeface="Avenir"/>
                <a:ea typeface="Avenir"/>
                <a:cs typeface="Avenir"/>
                <a:sym typeface="Avenir"/>
              </a:rPr>
              <a:t>New from INBOUND 2018</a:t>
            </a:r>
            <a:endParaRPr sz="800">
              <a:solidFill>
                <a:srgbClr val="00BDA5"/>
              </a:solidFill>
              <a:latin typeface="Avenir"/>
              <a:ea typeface="Avenir"/>
              <a:cs typeface="Avenir"/>
              <a:sym typeface="Avenir"/>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7" name="Shape 687"/>
        <p:cNvGrpSpPr/>
        <p:nvPr/>
      </p:nvGrpSpPr>
      <p:grpSpPr>
        <a:xfrm>
          <a:off x="0" y="0"/>
          <a:ext cx="0" cy="0"/>
          <a:chOff x="0" y="0"/>
          <a:chExt cx="0" cy="0"/>
        </a:xfrm>
      </p:grpSpPr>
      <p:sp>
        <p:nvSpPr>
          <p:cNvPr id="688" name="Google Shape;688;p85"/>
          <p:cNvSpPr txBox="1"/>
          <p:nvPr/>
        </p:nvSpPr>
        <p:spPr>
          <a:xfrm>
            <a:off x="424325" y="1265038"/>
            <a:ext cx="4370100" cy="418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2400">
                <a:solidFill>
                  <a:srgbClr val="5979D4"/>
                </a:solidFill>
                <a:latin typeface="Avenir"/>
                <a:ea typeface="Avenir"/>
                <a:cs typeface="Avenir"/>
                <a:sym typeface="Avenir"/>
              </a:rPr>
              <a:t>Closely connected to CRM</a:t>
            </a:r>
            <a:endParaRPr sz="2400">
              <a:solidFill>
                <a:srgbClr val="00B6B2"/>
              </a:solidFill>
              <a:latin typeface="Avenir"/>
              <a:ea typeface="Avenir"/>
              <a:cs typeface="Avenir"/>
              <a:sym typeface="Avenir"/>
            </a:endParaRPr>
          </a:p>
        </p:txBody>
      </p:sp>
      <p:sp>
        <p:nvSpPr>
          <p:cNvPr id="689" name="Google Shape;689;p85"/>
          <p:cNvSpPr txBox="1"/>
          <p:nvPr/>
        </p:nvSpPr>
        <p:spPr>
          <a:xfrm>
            <a:off x="439725" y="1944952"/>
            <a:ext cx="3975000" cy="2363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Right out of the box, Service Hub is deeply connected to HubSpot CRM. Track contacts, companies, deals, tasks, tickets and </a:t>
            </a:r>
            <a:br>
              <a:rPr lang="en" sz="1300">
                <a:solidFill>
                  <a:schemeClr val="dk2"/>
                </a:solidFill>
                <a:latin typeface="Avenir"/>
                <a:ea typeface="Avenir"/>
                <a:cs typeface="Avenir"/>
                <a:sym typeface="Avenir"/>
              </a:rPr>
            </a:br>
            <a:r>
              <a:rPr lang="en" sz="1300">
                <a:solidFill>
                  <a:schemeClr val="dk2"/>
                </a:solidFill>
                <a:latin typeface="Avenir"/>
                <a:ea typeface="Avenir"/>
                <a:cs typeface="Avenir"/>
                <a:sym typeface="Avenir"/>
              </a:rPr>
              <a:t>more inside the #1 CRM for SMBs.</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t/>
            </a:r>
            <a:endParaRPr sz="1300">
              <a:solidFill>
                <a:schemeClr val="dk2"/>
              </a:solidFill>
              <a:latin typeface="Avenir"/>
              <a:ea typeface="Avenir"/>
              <a:cs typeface="Avenir"/>
              <a:sym typeface="Avenir"/>
            </a:endParaRPr>
          </a:p>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Already use a CRM system that you love like Salesforce? HubSpot has a fully supported native integration that is easy to set up and use (Professional and above.)</a:t>
            </a:r>
            <a:endParaRPr sz="1300">
              <a:solidFill>
                <a:schemeClr val="dk2"/>
              </a:solidFill>
              <a:latin typeface="Avenir"/>
              <a:ea typeface="Avenir"/>
              <a:cs typeface="Avenir"/>
              <a:sym typeface="Avenir"/>
            </a:endParaRPr>
          </a:p>
        </p:txBody>
      </p:sp>
      <p:cxnSp>
        <p:nvCxnSpPr>
          <p:cNvPr id="690" name="Google Shape;690;p85"/>
          <p:cNvCxnSpPr/>
          <p:nvPr/>
        </p:nvCxnSpPr>
        <p:spPr>
          <a:xfrm>
            <a:off x="492800" y="1814375"/>
            <a:ext cx="3880800" cy="0"/>
          </a:xfrm>
          <a:prstGeom prst="straightConnector1">
            <a:avLst/>
          </a:prstGeom>
          <a:noFill/>
          <a:ln cap="flat" cmpd="sng" w="9525">
            <a:solidFill>
              <a:schemeClr val="accent3"/>
            </a:solidFill>
            <a:prstDash val="solid"/>
            <a:round/>
            <a:headEnd len="med" w="med" type="none"/>
            <a:tailEnd len="med" w="med" type="none"/>
          </a:ln>
        </p:spPr>
      </p:cxnSp>
      <p:sp>
        <p:nvSpPr>
          <p:cNvPr id="691" name="Google Shape;691;p85"/>
          <p:cNvSpPr txBox="1"/>
          <p:nvPr/>
        </p:nvSpPr>
        <p:spPr>
          <a:xfrm>
            <a:off x="439725" y="1157368"/>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 Hub:</a:t>
            </a:r>
            <a:endParaRPr sz="1100">
              <a:solidFill>
                <a:schemeClr val="accent3"/>
              </a:solidFill>
              <a:latin typeface="Avenir"/>
              <a:ea typeface="Avenir"/>
              <a:cs typeface="Avenir"/>
              <a:sym typeface="Avenir"/>
            </a:endParaRPr>
          </a:p>
        </p:txBody>
      </p:sp>
      <p:pic>
        <p:nvPicPr>
          <p:cNvPr id="692" name="Google Shape;692;p85"/>
          <p:cNvPicPr preferRelativeResize="0"/>
          <p:nvPr/>
        </p:nvPicPr>
        <p:blipFill rotWithShape="1">
          <a:blip r:embed="rId3">
            <a:alphaModFix/>
          </a:blip>
          <a:srcRect b="0" l="0" r="27959" t="0"/>
          <a:stretch/>
        </p:blipFill>
        <p:spPr>
          <a:xfrm>
            <a:off x="4489100" y="390050"/>
            <a:ext cx="4654899" cy="4363399"/>
          </a:xfrm>
          <a:prstGeom prst="rect">
            <a:avLst/>
          </a:prstGeom>
          <a:noFill/>
          <a:ln>
            <a:noFill/>
          </a:ln>
          <a:effectLst>
            <a:outerShdw blurRad="385763" rotWithShape="0" algn="bl" dir="3840000" dist="114300">
              <a:srgbClr val="000000">
                <a:alpha val="50000"/>
              </a:srgbClr>
            </a:outerShdw>
          </a:effectLst>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6" name="Shape 696"/>
        <p:cNvGrpSpPr/>
        <p:nvPr/>
      </p:nvGrpSpPr>
      <p:grpSpPr>
        <a:xfrm>
          <a:off x="0" y="0"/>
          <a:ext cx="0" cy="0"/>
          <a:chOff x="0" y="0"/>
          <a:chExt cx="0" cy="0"/>
        </a:xfrm>
      </p:grpSpPr>
      <p:sp>
        <p:nvSpPr>
          <p:cNvPr id="697" name="Google Shape;697;p86"/>
          <p:cNvSpPr txBox="1"/>
          <p:nvPr/>
        </p:nvSpPr>
        <p:spPr>
          <a:xfrm>
            <a:off x="424325" y="1717425"/>
            <a:ext cx="4370100" cy="418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5979D4"/>
                </a:solidFill>
                <a:latin typeface="Avenir"/>
                <a:ea typeface="Avenir"/>
                <a:cs typeface="Avenir"/>
                <a:sym typeface="Avenir"/>
              </a:rPr>
              <a:t>Part of the HubSpot Platform</a:t>
            </a:r>
            <a:endParaRPr sz="2400">
              <a:solidFill>
                <a:srgbClr val="00B6B2"/>
              </a:solidFill>
              <a:latin typeface="Avenir"/>
              <a:ea typeface="Avenir"/>
              <a:cs typeface="Avenir"/>
              <a:sym typeface="Avenir"/>
            </a:endParaRPr>
          </a:p>
        </p:txBody>
      </p:sp>
      <p:sp>
        <p:nvSpPr>
          <p:cNvPr id="698" name="Google Shape;698;p86"/>
          <p:cNvSpPr txBox="1"/>
          <p:nvPr/>
        </p:nvSpPr>
        <p:spPr>
          <a:xfrm>
            <a:off x="439725" y="2397339"/>
            <a:ext cx="3975000" cy="113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Sales Hub works in close concert with Marketing Hub, Service Hub, and hundreds of HubSpot Connect integrations. Add additional tools easily, whenever it makes sense for your team.</a:t>
            </a:r>
            <a:endParaRPr sz="1300">
              <a:solidFill>
                <a:schemeClr val="dk2"/>
              </a:solidFill>
              <a:latin typeface="Avenir"/>
              <a:ea typeface="Avenir"/>
              <a:cs typeface="Avenir"/>
              <a:sym typeface="Avenir"/>
            </a:endParaRPr>
          </a:p>
        </p:txBody>
      </p:sp>
      <p:cxnSp>
        <p:nvCxnSpPr>
          <p:cNvPr id="699" name="Google Shape;699;p86"/>
          <p:cNvCxnSpPr/>
          <p:nvPr/>
        </p:nvCxnSpPr>
        <p:spPr>
          <a:xfrm>
            <a:off x="492800" y="2266763"/>
            <a:ext cx="4113000" cy="0"/>
          </a:xfrm>
          <a:prstGeom prst="straightConnector1">
            <a:avLst/>
          </a:prstGeom>
          <a:noFill/>
          <a:ln cap="flat" cmpd="sng" w="9525">
            <a:solidFill>
              <a:schemeClr val="accent3"/>
            </a:solidFill>
            <a:prstDash val="solid"/>
            <a:round/>
            <a:headEnd len="med" w="med" type="none"/>
            <a:tailEnd len="med" w="med" type="none"/>
          </a:ln>
        </p:spPr>
      </p:cxnSp>
      <p:sp>
        <p:nvSpPr>
          <p:cNvPr id="700" name="Google Shape;700;p86"/>
          <p:cNvSpPr txBox="1"/>
          <p:nvPr/>
        </p:nvSpPr>
        <p:spPr>
          <a:xfrm>
            <a:off x="439725" y="16097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Service Hub:</a:t>
            </a:r>
            <a:endParaRPr sz="1100">
              <a:solidFill>
                <a:schemeClr val="accent3"/>
              </a:solidFill>
              <a:latin typeface="Avenir"/>
              <a:ea typeface="Avenir"/>
              <a:cs typeface="Avenir"/>
              <a:sym typeface="Avenir"/>
            </a:endParaRPr>
          </a:p>
        </p:txBody>
      </p:sp>
      <p:pic>
        <p:nvPicPr>
          <p:cNvPr id="701" name="Google Shape;701;p86"/>
          <p:cNvPicPr preferRelativeResize="0"/>
          <p:nvPr/>
        </p:nvPicPr>
        <p:blipFill rotWithShape="1">
          <a:blip r:embed="rId3">
            <a:alphaModFix/>
          </a:blip>
          <a:srcRect b="0" l="0" r="13569" t="0"/>
          <a:stretch/>
        </p:blipFill>
        <p:spPr>
          <a:xfrm>
            <a:off x="4694750" y="429800"/>
            <a:ext cx="4449248" cy="4302300"/>
          </a:xfrm>
          <a:prstGeom prst="rect">
            <a:avLst/>
          </a:prstGeom>
          <a:noFill/>
          <a:ln>
            <a:noFill/>
          </a:ln>
          <a:effectLst>
            <a:outerShdw blurRad="371475" rotWithShape="0" algn="bl" dir="4260000" dist="133350">
              <a:srgbClr val="000000">
                <a:alpha val="50000"/>
              </a:srgbClr>
            </a:outerShdw>
          </a:effectLst>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5" name="Shape 705"/>
        <p:cNvGrpSpPr/>
        <p:nvPr/>
      </p:nvGrpSpPr>
      <p:grpSpPr>
        <a:xfrm>
          <a:off x="0" y="0"/>
          <a:ext cx="0" cy="0"/>
          <a:chOff x="0" y="0"/>
          <a:chExt cx="0" cy="0"/>
        </a:xfrm>
      </p:grpSpPr>
      <p:sp>
        <p:nvSpPr>
          <p:cNvPr id="706" name="Google Shape;706;p87"/>
          <p:cNvSpPr/>
          <p:nvPr/>
        </p:nvSpPr>
        <p:spPr>
          <a:xfrm>
            <a:off x="533625" y="3978750"/>
            <a:ext cx="8046300" cy="921000"/>
          </a:xfrm>
          <a:custGeom>
            <a:rect b="b" l="l" r="r" t="t"/>
            <a:pathLst>
              <a:path extrusionOk="0" h="120000" w="120000">
                <a:moveTo>
                  <a:pt x="0" y="0"/>
                </a:moveTo>
                <a:lnTo>
                  <a:pt x="119989" y="0"/>
                </a:lnTo>
                <a:lnTo>
                  <a:pt x="119989" y="120000"/>
                </a:lnTo>
                <a:lnTo>
                  <a:pt x="0" y="120000"/>
                </a:lnTo>
                <a:lnTo>
                  <a:pt x="0" y="0"/>
                </a:lnTo>
                <a:close/>
              </a:path>
            </a:pathLst>
          </a:custGeom>
          <a:solidFill>
            <a:srgbClr val="000000">
              <a:alpha val="19610"/>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07" name="Google Shape;707;p87"/>
          <p:cNvSpPr/>
          <p:nvPr/>
        </p:nvSpPr>
        <p:spPr>
          <a:xfrm>
            <a:off x="3277313" y="2534525"/>
            <a:ext cx="5300700" cy="1269900"/>
          </a:xfrm>
          <a:custGeom>
            <a:rect b="b" l="l" r="r" t="t"/>
            <a:pathLst>
              <a:path extrusionOk="0" h="120000" w="120000">
                <a:moveTo>
                  <a:pt x="0" y="0"/>
                </a:moveTo>
                <a:lnTo>
                  <a:pt x="119989" y="0"/>
                </a:lnTo>
                <a:lnTo>
                  <a:pt x="119989" y="120000"/>
                </a:lnTo>
                <a:lnTo>
                  <a:pt x="0" y="120000"/>
                </a:lnTo>
                <a:lnTo>
                  <a:pt x="0" y="0"/>
                </a:lnTo>
                <a:close/>
              </a:path>
            </a:pathLst>
          </a:custGeom>
          <a:solidFill>
            <a:srgbClr val="000000">
              <a:alpha val="19610"/>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08" name="Google Shape;708;p87"/>
          <p:cNvSpPr/>
          <p:nvPr/>
        </p:nvSpPr>
        <p:spPr>
          <a:xfrm>
            <a:off x="533613" y="2535525"/>
            <a:ext cx="2531400" cy="1269900"/>
          </a:xfrm>
          <a:custGeom>
            <a:rect b="b" l="l" r="r" t="t"/>
            <a:pathLst>
              <a:path extrusionOk="0" h="120000" w="120000">
                <a:moveTo>
                  <a:pt x="0" y="0"/>
                </a:moveTo>
                <a:lnTo>
                  <a:pt x="119989" y="0"/>
                </a:lnTo>
                <a:lnTo>
                  <a:pt x="119989" y="120000"/>
                </a:lnTo>
                <a:lnTo>
                  <a:pt x="0" y="120000"/>
                </a:lnTo>
                <a:lnTo>
                  <a:pt x="0" y="0"/>
                </a:lnTo>
                <a:close/>
              </a:path>
            </a:pathLst>
          </a:custGeom>
          <a:solidFill>
            <a:srgbClr val="000000">
              <a:alpha val="19610"/>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09" name="Google Shape;709;p87"/>
          <p:cNvSpPr/>
          <p:nvPr/>
        </p:nvSpPr>
        <p:spPr>
          <a:xfrm>
            <a:off x="3277313" y="968850"/>
            <a:ext cx="5300700" cy="1433100"/>
          </a:xfrm>
          <a:custGeom>
            <a:rect b="b" l="l" r="r" t="t"/>
            <a:pathLst>
              <a:path extrusionOk="0" h="120000" w="120000">
                <a:moveTo>
                  <a:pt x="0" y="0"/>
                </a:moveTo>
                <a:lnTo>
                  <a:pt x="119989" y="0"/>
                </a:lnTo>
                <a:lnTo>
                  <a:pt x="119989" y="120000"/>
                </a:lnTo>
                <a:lnTo>
                  <a:pt x="0" y="120000"/>
                </a:lnTo>
                <a:lnTo>
                  <a:pt x="0" y="0"/>
                </a:lnTo>
                <a:close/>
              </a:path>
            </a:pathLst>
          </a:custGeom>
          <a:solidFill>
            <a:srgbClr val="000000">
              <a:alpha val="19610"/>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10" name="Google Shape;710;p87"/>
          <p:cNvSpPr/>
          <p:nvPr/>
        </p:nvSpPr>
        <p:spPr>
          <a:xfrm>
            <a:off x="533613" y="970875"/>
            <a:ext cx="2531400" cy="1433100"/>
          </a:xfrm>
          <a:custGeom>
            <a:rect b="b" l="l" r="r" t="t"/>
            <a:pathLst>
              <a:path extrusionOk="0" h="120000" w="120000">
                <a:moveTo>
                  <a:pt x="0" y="0"/>
                </a:moveTo>
                <a:lnTo>
                  <a:pt x="119989" y="0"/>
                </a:lnTo>
                <a:lnTo>
                  <a:pt x="119989" y="120000"/>
                </a:lnTo>
                <a:lnTo>
                  <a:pt x="0" y="120000"/>
                </a:lnTo>
                <a:lnTo>
                  <a:pt x="0" y="0"/>
                </a:lnTo>
                <a:close/>
              </a:path>
            </a:pathLst>
          </a:custGeom>
          <a:solidFill>
            <a:srgbClr val="000000">
              <a:alpha val="19610"/>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11" name="Google Shape;711;p87"/>
          <p:cNvSpPr/>
          <p:nvPr/>
        </p:nvSpPr>
        <p:spPr>
          <a:xfrm>
            <a:off x="562769" y="999170"/>
            <a:ext cx="2531400" cy="1373700"/>
          </a:xfrm>
          <a:custGeom>
            <a:rect b="b" l="l" r="r" t="t"/>
            <a:pathLst>
              <a:path extrusionOk="0" h="120000" w="120000">
                <a:moveTo>
                  <a:pt x="0" y="119971"/>
                </a:moveTo>
                <a:lnTo>
                  <a:pt x="119996" y="119971"/>
                </a:lnTo>
                <a:lnTo>
                  <a:pt x="119996" y="0"/>
                </a:lnTo>
                <a:lnTo>
                  <a:pt x="0" y="0"/>
                </a:lnTo>
                <a:lnTo>
                  <a:pt x="0" y="119971"/>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12" name="Google Shape;712;p87"/>
          <p:cNvSpPr/>
          <p:nvPr/>
        </p:nvSpPr>
        <p:spPr>
          <a:xfrm>
            <a:off x="562769" y="2561991"/>
            <a:ext cx="2531400" cy="1210800"/>
          </a:xfrm>
          <a:custGeom>
            <a:rect b="b" l="l" r="r" t="t"/>
            <a:pathLst>
              <a:path extrusionOk="0" h="120000" w="120000">
                <a:moveTo>
                  <a:pt x="0" y="119962"/>
                </a:moveTo>
                <a:lnTo>
                  <a:pt x="119996" y="119962"/>
                </a:lnTo>
                <a:lnTo>
                  <a:pt x="119996" y="0"/>
                </a:lnTo>
                <a:lnTo>
                  <a:pt x="0" y="0"/>
                </a:lnTo>
                <a:lnTo>
                  <a:pt x="0" y="119962"/>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13" name="Google Shape;713;p87"/>
          <p:cNvSpPr/>
          <p:nvPr/>
        </p:nvSpPr>
        <p:spPr>
          <a:xfrm>
            <a:off x="562800" y="4007250"/>
            <a:ext cx="8046300" cy="853500"/>
          </a:xfrm>
          <a:custGeom>
            <a:rect b="b" l="l" r="r" t="t"/>
            <a:pathLst>
              <a:path extrusionOk="0" h="120000" w="120000">
                <a:moveTo>
                  <a:pt x="0" y="119976"/>
                </a:moveTo>
                <a:lnTo>
                  <a:pt x="119996" y="119976"/>
                </a:lnTo>
                <a:lnTo>
                  <a:pt x="119996" y="0"/>
                </a:lnTo>
                <a:lnTo>
                  <a:pt x="0" y="0"/>
                </a:lnTo>
                <a:lnTo>
                  <a:pt x="0" y="119976"/>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14" name="Google Shape;714;p87"/>
          <p:cNvSpPr/>
          <p:nvPr/>
        </p:nvSpPr>
        <p:spPr>
          <a:xfrm>
            <a:off x="3309513" y="2538300"/>
            <a:ext cx="5300700" cy="1234500"/>
          </a:xfrm>
          <a:custGeom>
            <a:rect b="b" l="l" r="r" t="t"/>
            <a:pathLst>
              <a:path extrusionOk="0" h="120000" w="120000">
                <a:moveTo>
                  <a:pt x="0" y="119978"/>
                </a:moveTo>
                <a:lnTo>
                  <a:pt x="120000" y="119978"/>
                </a:lnTo>
                <a:lnTo>
                  <a:pt x="120000" y="0"/>
                </a:lnTo>
                <a:lnTo>
                  <a:pt x="0" y="0"/>
                </a:lnTo>
                <a:lnTo>
                  <a:pt x="0" y="119978"/>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15" name="Google Shape;715;p87"/>
          <p:cNvSpPr/>
          <p:nvPr/>
        </p:nvSpPr>
        <p:spPr>
          <a:xfrm>
            <a:off x="562769" y="930523"/>
            <a:ext cx="2531400" cy="69000"/>
          </a:xfrm>
          <a:custGeom>
            <a:rect b="b" l="l" r="r" t="t"/>
            <a:pathLst>
              <a:path extrusionOk="0" h="120000" w="120000">
                <a:moveTo>
                  <a:pt x="0" y="119531"/>
                </a:moveTo>
                <a:lnTo>
                  <a:pt x="119996" y="119531"/>
                </a:lnTo>
                <a:lnTo>
                  <a:pt x="119996" y="0"/>
                </a:lnTo>
                <a:lnTo>
                  <a:pt x="0" y="0"/>
                </a:lnTo>
                <a:lnTo>
                  <a:pt x="0" y="119531"/>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16" name="Google Shape;716;p87"/>
          <p:cNvSpPr/>
          <p:nvPr/>
        </p:nvSpPr>
        <p:spPr>
          <a:xfrm>
            <a:off x="562769" y="2493343"/>
            <a:ext cx="2531400" cy="69000"/>
          </a:xfrm>
          <a:custGeom>
            <a:rect b="b" l="l" r="r" t="t"/>
            <a:pathLst>
              <a:path extrusionOk="0" h="120000" w="120000">
                <a:moveTo>
                  <a:pt x="0" y="119532"/>
                </a:moveTo>
                <a:lnTo>
                  <a:pt x="119996" y="119532"/>
                </a:lnTo>
                <a:lnTo>
                  <a:pt x="119996" y="0"/>
                </a:lnTo>
                <a:lnTo>
                  <a:pt x="0" y="0"/>
                </a:lnTo>
                <a:lnTo>
                  <a:pt x="0" y="119532"/>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17" name="Google Shape;717;p87"/>
          <p:cNvSpPr/>
          <p:nvPr/>
        </p:nvSpPr>
        <p:spPr>
          <a:xfrm>
            <a:off x="562800" y="3938600"/>
            <a:ext cx="8047500" cy="70500"/>
          </a:xfrm>
          <a:custGeom>
            <a:rect b="b" l="l" r="r" t="t"/>
            <a:pathLst>
              <a:path extrusionOk="0" h="120000" w="120000">
                <a:moveTo>
                  <a:pt x="0" y="119532"/>
                </a:moveTo>
                <a:lnTo>
                  <a:pt x="119996" y="119532"/>
                </a:lnTo>
                <a:lnTo>
                  <a:pt x="119996" y="0"/>
                </a:lnTo>
                <a:lnTo>
                  <a:pt x="0" y="0"/>
                </a:lnTo>
                <a:lnTo>
                  <a:pt x="0" y="119532"/>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18" name="Google Shape;718;p87"/>
          <p:cNvSpPr/>
          <p:nvPr/>
        </p:nvSpPr>
        <p:spPr>
          <a:xfrm>
            <a:off x="3309523" y="2493350"/>
            <a:ext cx="5300700" cy="69000"/>
          </a:xfrm>
          <a:custGeom>
            <a:rect b="b" l="l" r="r" t="t"/>
            <a:pathLst>
              <a:path extrusionOk="0" h="120000" w="120000">
                <a:moveTo>
                  <a:pt x="0" y="119532"/>
                </a:moveTo>
                <a:lnTo>
                  <a:pt x="120000" y="119532"/>
                </a:lnTo>
                <a:lnTo>
                  <a:pt x="120000" y="0"/>
                </a:lnTo>
                <a:lnTo>
                  <a:pt x="0" y="0"/>
                </a:lnTo>
                <a:lnTo>
                  <a:pt x="0" y="119532"/>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19" name="Google Shape;719;p87"/>
          <p:cNvSpPr txBox="1"/>
          <p:nvPr/>
        </p:nvSpPr>
        <p:spPr>
          <a:xfrm>
            <a:off x="562769" y="1206043"/>
            <a:ext cx="2531400" cy="943500"/>
          </a:xfrm>
          <a:prstGeom prst="rect">
            <a:avLst/>
          </a:prstGeom>
          <a:noFill/>
          <a:ln>
            <a:noFill/>
          </a:ln>
        </p:spPr>
        <p:txBody>
          <a:bodyPr anchorCtr="0" anchor="t" bIns="0" lIns="0" spcFirstLastPara="1" rIns="0" wrap="square" tIns="0">
            <a:noAutofit/>
          </a:bodyPr>
          <a:lstStyle/>
          <a:p>
            <a:pPr indent="-5994" lvl="0" marL="526694" marR="0" rtl="0" algn="l">
              <a:spcBef>
                <a:spcPts val="0"/>
              </a:spcBef>
              <a:spcAft>
                <a:spcPts val="0"/>
              </a:spcAft>
              <a:buNone/>
            </a:pPr>
            <a:r>
              <a:rPr lang="en" sz="882">
                <a:solidFill>
                  <a:srgbClr val="00A4BD"/>
                </a:solidFill>
                <a:latin typeface="Avenir"/>
                <a:ea typeface="Avenir"/>
                <a:cs typeface="Avenir"/>
                <a:sym typeface="Avenir"/>
              </a:rPr>
              <a:t>IMPLEMENTATION SPECIALISTS</a:t>
            </a:r>
            <a:endParaRPr sz="882">
              <a:solidFill>
                <a:srgbClr val="000000"/>
              </a:solidFill>
              <a:latin typeface="Avenir"/>
              <a:ea typeface="Avenir"/>
              <a:cs typeface="Avenir"/>
              <a:sym typeface="Avenir"/>
            </a:endParaRPr>
          </a:p>
          <a:p>
            <a:pPr indent="0" lvl="0" marL="0" marR="0" rtl="0" algn="l">
              <a:spcBef>
                <a:spcPts val="40"/>
              </a:spcBef>
              <a:spcAft>
                <a:spcPts val="0"/>
              </a:spcAft>
              <a:buNone/>
            </a:pPr>
            <a:r>
              <a:t/>
            </a:r>
            <a:endParaRPr sz="1014">
              <a:solidFill>
                <a:srgbClr val="000000"/>
              </a:solidFill>
              <a:latin typeface="Times New Roman"/>
              <a:ea typeface="Times New Roman"/>
              <a:cs typeface="Times New Roman"/>
              <a:sym typeface="Times New Roman"/>
            </a:endParaRPr>
          </a:p>
          <a:p>
            <a:pPr indent="-1875" lvl="0" marL="243175" marR="247658" rtl="0" algn="just">
              <a:lnSpc>
                <a:spcPct val="120000"/>
              </a:lnSpc>
              <a:spcBef>
                <a:spcPts val="0"/>
              </a:spcBef>
              <a:spcAft>
                <a:spcPts val="0"/>
              </a:spcAft>
              <a:buNone/>
            </a:pPr>
            <a:r>
              <a:rPr lang="en" sz="882">
                <a:solidFill>
                  <a:srgbClr val="000000"/>
                </a:solidFill>
                <a:latin typeface="Avenir"/>
                <a:ea typeface="Avenir"/>
                <a:cs typeface="Avenir"/>
                <a:sym typeface="Avenir"/>
              </a:rPr>
              <a:t>Implementation Specialists</a:t>
            </a:r>
            <a:r>
              <a:rPr lang="en" sz="882">
                <a:latin typeface="Avenir"/>
                <a:ea typeface="Avenir"/>
                <a:cs typeface="Avenir"/>
                <a:sym typeface="Avenir"/>
              </a:rPr>
              <a:t> </a:t>
            </a:r>
            <a:r>
              <a:rPr lang="en" sz="882">
                <a:solidFill>
                  <a:srgbClr val="000000"/>
                </a:solidFill>
                <a:latin typeface="Avenir"/>
                <a:ea typeface="Avenir"/>
                <a:cs typeface="Avenir"/>
                <a:sym typeface="Avenir"/>
              </a:rPr>
              <a:t>provide  guidance in technical setup and initial  execution of the HubSpot platform tool  set.</a:t>
            </a:r>
            <a:endParaRPr sz="882">
              <a:solidFill>
                <a:srgbClr val="000000"/>
              </a:solidFill>
              <a:latin typeface="Avenir"/>
              <a:ea typeface="Avenir"/>
              <a:cs typeface="Avenir"/>
              <a:sym typeface="Avenir"/>
            </a:endParaRPr>
          </a:p>
        </p:txBody>
      </p:sp>
      <p:sp>
        <p:nvSpPr>
          <p:cNvPr id="720" name="Google Shape;720;p87"/>
          <p:cNvSpPr txBox="1"/>
          <p:nvPr/>
        </p:nvSpPr>
        <p:spPr>
          <a:xfrm>
            <a:off x="3309525" y="2825726"/>
            <a:ext cx="5300700" cy="787200"/>
          </a:xfrm>
          <a:prstGeom prst="rect">
            <a:avLst/>
          </a:prstGeom>
          <a:noFill/>
          <a:ln>
            <a:noFill/>
          </a:ln>
        </p:spPr>
        <p:txBody>
          <a:bodyPr anchorCtr="0" anchor="t" bIns="0" lIns="0" spcFirstLastPara="1" rIns="0" wrap="square" tIns="0">
            <a:noAutofit/>
          </a:bodyPr>
          <a:lstStyle/>
          <a:p>
            <a:pPr indent="-9169" lvl="0" marL="517169" marR="0" rtl="0" algn="l">
              <a:spcBef>
                <a:spcPts val="0"/>
              </a:spcBef>
              <a:spcAft>
                <a:spcPts val="0"/>
              </a:spcAft>
              <a:buNone/>
            </a:pPr>
            <a:r>
              <a:rPr lang="en" sz="882">
                <a:solidFill>
                  <a:srgbClr val="00A4BD"/>
                </a:solidFill>
                <a:latin typeface="Avenir"/>
                <a:ea typeface="Avenir"/>
                <a:cs typeface="Avenir"/>
                <a:sym typeface="Avenir"/>
              </a:rPr>
              <a:t>PROFESSIONAL SERVICES</a:t>
            </a:r>
            <a:endParaRPr sz="882">
              <a:solidFill>
                <a:srgbClr val="000000"/>
              </a:solidFill>
              <a:latin typeface="Avenir"/>
              <a:ea typeface="Avenir"/>
              <a:cs typeface="Avenir"/>
              <a:sym typeface="Avenir"/>
            </a:endParaRPr>
          </a:p>
          <a:p>
            <a:pPr indent="0" lvl="0" marL="0" marR="0" rtl="0" algn="l">
              <a:spcBef>
                <a:spcPts val="49"/>
              </a:spcBef>
              <a:spcAft>
                <a:spcPts val="0"/>
              </a:spcAft>
              <a:buNone/>
            </a:pPr>
            <a:r>
              <a:t/>
            </a:r>
            <a:endParaRPr sz="927">
              <a:solidFill>
                <a:srgbClr val="000000"/>
              </a:solidFill>
              <a:latin typeface="Times New Roman"/>
              <a:ea typeface="Times New Roman"/>
              <a:cs typeface="Times New Roman"/>
              <a:sym typeface="Times New Roman"/>
            </a:endParaRPr>
          </a:p>
          <a:p>
            <a:pPr indent="-5612" lvl="0" marL="234212" marR="215720" rtl="0" algn="just">
              <a:lnSpc>
                <a:spcPct val="120000"/>
              </a:lnSpc>
              <a:spcBef>
                <a:spcPts val="0"/>
              </a:spcBef>
              <a:spcAft>
                <a:spcPts val="0"/>
              </a:spcAft>
              <a:buNone/>
            </a:pPr>
            <a:r>
              <a:rPr lang="en" sz="882">
                <a:solidFill>
                  <a:srgbClr val="000000"/>
                </a:solidFill>
                <a:latin typeface="Avenir"/>
                <a:ea typeface="Avenir"/>
                <a:cs typeface="Avenir"/>
                <a:sym typeface="Avenir"/>
              </a:rPr>
              <a:t>HubSpot Professional Services offers a full suite of  training and consulting options to help you maximize  your results with HubSpot. Our offerings include everything from group training to highly personalized  1:1 consulting with an inbound or technical expert. </a:t>
            </a:r>
            <a:endParaRPr sz="882">
              <a:solidFill>
                <a:srgbClr val="000000"/>
              </a:solidFill>
              <a:latin typeface="Avenir"/>
              <a:ea typeface="Avenir"/>
              <a:cs typeface="Avenir"/>
              <a:sym typeface="Avenir"/>
            </a:endParaRPr>
          </a:p>
        </p:txBody>
      </p:sp>
      <p:sp>
        <p:nvSpPr>
          <p:cNvPr id="721" name="Google Shape;721;p87"/>
          <p:cNvSpPr txBox="1"/>
          <p:nvPr/>
        </p:nvSpPr>
        <p:spPr>
          <a:xfrm>
            <a:off x="562769" y="2768837"/>
            <a:ext cx="2531400" cy="787200"/>
          </a:xfrm>
          <a:prstGeom prst="rect">
            <a:avLst/>
          </a:prstGeom>
          <a:noFill/>
          <a:ln>
            <a:noFill/>
          </a:ln>
        </p:spPr>
        <p:txBody>
          <a:bodyPr anchorCtr="0" anchor="t" bIns="0" lIns="0" spcFirstLastPara="1" rIns="0" wrap="square" tIns="0">
            <a:noAutofit/>
          </a:bodyPr>
          <a:lstStyle/>
          <a:p>
            <a:pPr indent="-5994" lvl="0" marL="526694" marR="0" rtl="0" algn="l">
              <a:spcBef>
                <a:spcPts val="0"/>
              </a:spcBef>
              <a:spcAft>
                <a:spcPts val="0"/>
              </a:spcAft>
              <a:buNone/>
            </a:pPr>
            <a:r>
              <a:rPr lang="en" sz="882">
                <a:solidFill>
                  <a:srgbClr val="00A4BD"/>
                </a:solidFill>
                <a:latin typeface="Avenir"/>
                <a:ea typeface="Avenir"/>
                <a:cs typeface="Avenir"/>
                <a:sym typeface="Avenir"/>
              </a:rPr>
              <a:t>CUSTOMER SUCCESS</a:t>
            </a:r>
            <a:endParaRPr sz="882">
              <a:solidFill>
                <a:srgbClr val="000000"/>
              </a:solidFill>
              <a:latin typeface="Avenir"/>
              <a:ea typeface="Avenir"/>
              <a:cs typeface="Avenir"/>
              <a:sym typeface="Avenir"/>
            </a:endParaRPr>
          </a:p>
          <a:p>
            <a:pPr indent="0" lvl="0" marL="0" marR="0" rtl="0" algn="l">
              <a:spcBef>
                <a:spcPts val="13"/>
              </a:spcBef>
              <a:spcAft>
                <a:spcPts val="0"/>
              </a:spcAft>
              <a:buNone/>
            </a:pPr>
            <a:r>
              <a:t/>
            </a:r>
            <a:endParaRPr sz="1059">
              <a:solidFill>
                <a:srgbClr val="000000"/>
              </a:solidFill>
              <a:latin typeface="Times New Roman"/>
              <a:ea typeface="Times New Roman"/>
              <a:cs typeface="Times New Roman"/>
              <a:sym typeface="Times New Roman"/>
            </a:endParaRPr>
          </a:p>
          <a:p>
            <a:pPr indent="-1875" lvl="0" marL="243175" marR="215159" rtl="0" algn="just">
              <a:lnSpc>
                <a:spcPct val="120000"/>
              </a:lnSpc>
              <a:spcBef>
                <a:spcPts val="0"/>
              </a:spcBef>
              <a:spcAft>
                <a:spcPts val="0"/>
              </a:spcAft>
              <a:buNone/>
            </a:pPr>
            <a:r>
              <a:rPr lang="en" sz="882">
                <a:solidFill>
                  <a:srgbClr val="000000"/>
                </a:solidFill>
                <a:latin typeface="Avenir"/>
                <a:ea typeface="Avenir"/>
                <a:cs typeface="Avenir"/>
                <a:sym typeface="Avenir"/>
              </a:rPr>
              <a:t>A Customer Success Manager will be your  resource to drive value through inbound  strategy development.</a:t>
            </a:r>
            <a:endParaRPr sz="882">
              <a:solidFill>
                <a:srgbClr val="000000"/>
              </a:solidFill>
              <a:latin typeface="Avenir"/>
              <a:ea typeface="Avenir"/>
              <a:cs typeface="Avenir"/>
              <a:sym typeface="Avenir"/>
            </a:endParaRPr>
          </a:p>
        </p:txBody>
      </p:sp>
      <p:sp>
        <p:nvSpPr>
          <p:cNvPr id="722" name="Google Shape;722;p87"/>
          <p:cNvSpPr txBox="1"/>
          <p:nvPr/>
        </p:nvSpPr>
        <p:spPr>
          <a:xfrm>
            <a:off x="645398" y="4094231"/>
            <a:ext cx="7965000" cy="564900"/>
          </a:xfrm>
          <a:prstGeom prst="rect">
            <a:avLst/>
          </a:prstGeom>
          <a:noFill/>
          <a:ln>
            <a:noFill/>
          </a:ln>
        </p:spPr>
        <p:txBody>
          <a:bodyPr anchorCtr="0" anchor="t" bIns="0" lIns="0" spcFirstLastPara="1" rIns="0" wrap="square" tIns="0">
            <a:noAutofit/>
          </a:bodyPr>
          <a:lstStyle/>
          <a:p>
            <a:pPr indent="-5994" lvl="0" marL="526694" marR="0" rtl="0" algn="l">
              <a:spcBef>
                <a:spcPts val="0"/>
              </a:spcBef>
              <a:spcAft>
                <a:spcPts val="0"/>
              </a:spcAft>
              <a:buNone/>
            </a:pPr>
            <a:r>
              <a:rPr lang="en" sz="882">
                <a:solidFill>
                  <a:srgbClr val="00A4BD"/>
                </a:solidFill>
                <a:latin typeface="Avenir"/>
                <a:ea typeface="Avenir"/>
                <a:cs typeface="Avenir"/>
                <a:sym typeface="Avenir"/>
              </a:rPr>
              <a:t>SUPPORT</a:t>
            </a:r>
            <a:endParaRPr sz="882">
              <a:solidFill>
                <a:srgbClr val="000000"/>
              </a:solidFill>
              <a:latin typeface="Avenir"/>
              <a:ea typeface="Avenir"/>
              <a:cs typeface="Avenir"/>
              <a:sym typeface="Avenir"/>
            </a:endParaRPr>
          </a:p>
          <a:p>
            <a:pPr indent="0" lvl="0" marL="0" marR="0" rtl="0" algn="l">
              <a:spcBef>
                <a:spcPts val="13"/>
              </a:spcBef>
              <a:spcAft>
                <a:spcPts val="0"/>
              </a:spcAft>
              <a:buNone/>
            </a:pPr>
            <a:r>
              <a:t/>
            </a:r>
            <a:endParaRPr sz="1059">
              <a:solidFill>
                <a:srgbClr val="000000"/>
              </a:solidFill>
              <a:latin typeface="Times New Roman"/>
              <a:ea typeface="Times New Roman"/>
              <a:cs typeface="Times New Roman"/>
              <a:sym typeface="Times New Roman"/>
            </a:endParaRPr>
          </a:p>
          <a:p>
            <a:pPr indent="-1875" lvl="0" marL="243175" marR="212920" rtl="0" algn="just">
              <a:lnSpc>
                <a:spcPct val="120000"/>
              </a:lnSpc>
              <a:spcBef>
                <a:spcPts val="0"/>
              </a:spcBef>
              <a:spcAft>
                <a:spcPts val="0"/>
              </a:spcAft>
              <a:buNone/>
            </a:pPr>
            <a:r>
              <a:rPr lang="en" sz="882">
                <a:solidFill>
                  <a:srgbClr val="000000"/>
                </a:solidFill>
                <a:latin typeface="Avenir"/>
                <a:ea typeface="Avenir"/>
                <a:cs typeface="Avenir"/>
                <a:sym typeface="Avenir"/>
              </a:rPr>
              <a:t>HubSpot Support is always available to  assist with any questions you and your  team have related to using HubSpot.  They can be reached via phone, email  and directly in-app for all paid customers.</a:t>
            </a:r>
            <a:endParaRPr sz="882">
              <a:solidFill>
                <a:srgbClr val="000000"/>
              </a:solidFill>
              <a:latin typeface="Avenir"/>
              <a:ea typeface="Avenir"/>
              <a:cs typeface="Avenir"/>
              <a:sym typeface="Avenir"/>
            </a:endParaRPr>
          </a:p>
        </p:txBody>
      </p:sp>
      <p:sp>
        <p:nvSpPr>
          <p:cNvPr id="723" name="Google Shape;723;p87"/>
          <p:cNvSpPr/>
          <p:nvPr/>
        </p:nvSpPr>
        <p:spPr>
          <a:xfrm>
            <a:off x="806487" y="1150011"/>
            <a:ext cx="225900" cy="225900"/>
          </a:xfrm>
          <a:custGeom>
            <a:rect b="b" l="l" r="r" t="t"/>
            <a:pathLst>
              <a:path extrusionOk="0" h="120000" w="120000">
                <a:moveTo>
                  <a:pt x="0" y="119862"/>
                </a:moveTo>
                <a:lnTo>
                  <a:pt x="119862" y="119862"/>
                </a:lnTo>
                <a:lnTo>
                  <a:pt x="119862" y="0"/>
                </a:lnTo>
                <a:lnTo>
                  <a:pt x="0" y="0"/>
                </a:lnTo>
                <a:lnTo>
                  <a:pt x="0" y="119862"/>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24" name="Google Shape;724;p87"/>
          <p:cNvSpPr/>
          <p:nvPr/>
        </p:nvSpPr>
        <p:spPr>
          <a:xfrm>
            <a:off x="3519136" y="2768825"/>
            <a:ext cx="225900" cy="225900"/>
          </a:xfrm>
          <a:custGeom>
            <a:rect b="b" l="l" r="r" t="t"/>
            <a:pathLst>
              <a:path extrusionOk="0" h="120000" w="120000">
                <a:moveTo>
                  <a:pt x="0" y="119863"/>
                </a:moveTo>
                <a:lnTo>
                  <a:pt x="119863" y="119863"/>
                </a:lnTo>
                <a:lnTo>
                  <a:pt x="119863" y="0"/>
                </a:lnTo>
                <a:lnTo>
                  <a:pt x="0" y="0"/>
                </a:lnTo>
                <a:lnTo>
                  <a:pt x="0" y="119863"/>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25" name="Google Shape;725;p87"/>
          <p:cNvSpPr/>
          <p:nvPr/>
        </p:nvSpPr>
        <p:spPr>
          <a:xfrm>
            <a:off x="806487" y="2712831"/>
            <a:ext cx="225900" cy="225900"/>
          </a:xfrm>
          <a:custGeom>
            <a:rect b="b" l="l" r="r" t="t"/>
            <a:pathLst>
              <a:path extrusionOk="0" h="120000" w="120000">
                <a:moveTo>
                  <a:pt x="0" y="119863"/>
                </a:moveTo>
                <a:lnTo>
                  <a:pt x="119862" y="119863"/>
                </a:lnTo>
                <a:lnTo>
                  <a:pt x="119862" y="0"/>
                </a:lnTo>
                <a:lnTo>
                  <a:pt x="0" y="0"/>
                </a:lnTo>
                <a:lnTo>
                  <a:pt x="0" y="119863"/>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26" name="Google Shape;726;p87"/>
          <p:cNvSpPr/>
          <p:nvPr/>
        </p:nvSpPr>
        <p:spPr>
          <a:xfrm>
            <a:off x="874987" y="4050231"/>
            <a:ext cx="225900" cy="225900"/>
          </a:xfrm>
          <a:custGeom>
            <a:rect b="b" l="l" r="r" t="t"/>
            <a:pathLst>
              <a:path extrusionOk="0" h="120000" w="120000">
                <a:moveTo>
                  <a:pt x="0" y="119863"/>
                </a:moveTo>
                <a:lnTo>
                  <a:pt x="119862" y="119863"/>
                </a:lnTo>
                <a:lnTo>
                  <a:pt x="119862" y="0"/>
                </a:lnTo>
                <a:lnTo>
                  <a:pt x="0" y="0"/>
                </a:lnTo>
                <a:lnTo>
                  <a:pt x="0" y="119863"/>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27" name="Google Shape;727;p87"/>
          <p:cNvSpPr/>
          <p:nvPr/>
        </p:nvSpPr>
        <p:spPr>
          <a:xfrm>
            <a:off x="3309488" y="983850"/>
            <a:ext cx="5300700" cy="1389000"/>
          </a:xfrm>
          <a:custGeom>
            <a:rect b="b" l="l" r="r" t="t"/>
            <a:pathLst>
              <a:path extrusionOk="0" h="120000" w="120000">
                <a:moveTo>
                  <a:pt x="0" y="119981"/>
                </a:moveTo>
                <a:lnTo>
                  <a:pt x="120000" y="119981"/>
                </a:lnTo>
                <a:lnTo>
                  <a:pt x="120000" y="0"/>
                </a:lnTo>
                <a:lnTo>
                  <a:pt x="0" y="0"/>
                </a:lnTo>
                <a:lnTo>
                  <a:pt x="0" y="119981"/>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28" name="Google Shape;728;p87"/>
          <p:cNvSpPr/>
          <p:nvPr/>
        </p:nvSpPr>
        <p:spPr>
          <a:xfrm>
            <a:off x="3309587" y="932300"/>
            <a:ext cx="5300700" cy="69000"/>
          </a:xfrm>
          <a:custGeom>
            <a:rect b="b" l="l" r="r" t="t"/>
            <a:pathLst>
              <a:path extrusionOk="0" h="120000" w="120000">
                <a:moveTo>
                  <a:pt x="0" y="119531"/>
                </a:moveTo>
                <a:lnTo>
                  <a:pt x="120000" y="119531"/>
                </a:lnTo>
                <a:lnTo>
                  <a:pt x="120000" y="0"/>
                </a:lnTo>
                <a:lnTo>
                  <a:pt x="0" y="0"/>
                </a:lnTo>
                <a:lnTo>
                  <a:pt x="0" y="119531"/>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29" name="Google Shape;729;p87"/>
          <p:cNvSpPr txBox="1"/>
          <p:nvPr/>
        </p:nvSpPr>
        <p:spPr>
          <a:xfrm>
            <a:off x="3309496" y="1124907"/>
            <a:ext cx="5300700" cy="1095900"/>
          </a:xfrm>
          <a:prstGeom prst="rect">
            <a:avLst/>
          </a:prstGeom>
          <a:noFill/>
          <a:ln>
            <a:noFill/>
          </a:ln>
        </p:spPr>
        <p:txBody>
          <a:bodyPr anchorCtr="0" anchor="t" bIns="0" lIns="0" spcFirstLastPara="1" rIns="0" wrap="square" tIns="0">
            <a:noAutofit/>
          </a:bodyPr>
          <a:lstStyle/>
          <a:p>
            <a:pPr indent="-9169" lvl="0" marL="517169" marR="0" rtl="0" algn="l">
              <a:spcBef>
                <a:spcPts val="0"/>
              </a:spcBef>
              <a:spcAft>
                <a:spcPts val="0"/>
              </a:spcAft>
              <a:buNone/>
            </a:pPr>
            <a:r>
              <a:rPr lang="en" sz="882">
                <a:solidFill>
                  <a:srgbClr val="00A4BD"/>
                </a:solidFill>
                <a:latin typeface="Avenir"/>
                <a:ea typeface="Avenir"/>
                <a:cs typeface="Avenir"/>
                <a:sym typeface="Avenir"/>
              </a:rPr>
              <a:t>ACADEMY</a:t>
            </a:r>
            <a:endParaRPr sz="882">
              <a:solidFill>
                <a:srgbClr val="000000"/>
              </a:solidFill>
              <a:latin typeface="Avenir"/>
              <a:ea typeface="Avenir"/>
              <a:cs typeface="Avenir"/>
              <a:sym typeface="Avenir"/>
            </a:endParaRPr>
          </a:p>
          <a:p>
            <a:pPr indent="0" lvl="0" marL="0" marR="0" rtl="0" algn="l">
              <a:spcBef>
                <a:spcPts val="13"/>
              </a:spcBef>
              <a:spcAft>
                <a:spcPts val="0"/>
              </a:spcAft>
              <a:buNone/>
            </a:pPr>
            <a:r>
              <a:t/>
            </a:r>
            <a:endParaRPr sz="1059">
              <a:solidFill>
                <a:srgbClr val="000000"/>
              </a:solidFill>
              <a:latin typeface="Times New Roman"/>
              <a:ea typeface="Times New Roman"/>
              <a:cs typeface="Times New Roman"/>
              <a:sym typeface="Times New Roman"/>
            </a:endParaRPr>
          </a:p>
          <a:p>
            <a:pPr indent="-5612" lvl="0" marL="234212" marR="220201" rtl="0" algn="l">
              <a:lnSpc>
                <a:spcPct val="120000"/>
              </a:lnSpc>
              <a:spcBef>
                <a:spcPts val="0"/>
              </a:spcBef>
              <a:spcAft>
                <a:spcPts val="0"/>
              </a:spcAft>
              <a:buNone/>
            </a:pPr>
            <a:r>
              <a:rPr lang="en" sz="882">
                <a:solidFill>
                  <a:srgbClr val="000000"/>
                </a:solidFill>
                <a:latin typeface="Avenir"/>
                <a:ea typeface="Avenir"/>
                <a:cs typeface="Avenir"/>
                <a:sym typeface="Avenir"/>
              </a:rPr>
              <a:t>HubSpot Academy provides free inbound marketing,  inbound sales, and HubSpot product training.</a:t>
            </a:r>
            <a:r>
              <a:rPr lang="en" sz="882">
                <a:latin typeface="Avenir"/>
                <a:ea typeface="Avenir"/>
                <a:cs typeface="Avenir"/>
                <a:sym typeface="Avenir"/>
              </a:rPr>
              <a:t> </a:t>
            </a:r>
            <a:r>
              <a:rPr lang="en" sz="882">
                <a:solidFill>
                  <a:srgbClr val="000000"/>
                </a:solidFill>
                <a:latin typeface="Avenir"/>
                <a:ea typeface="Avenir"/>
                <a:cs typeface="Avenir"/>
                <a:sym typeface="Avenir"/>
              </a:rPr>
              <a:t>You’ll  find certification courses, projects, videos, help</a:t>
            </a:r>
            <a:r>
              <a:rPr lang="en" sz="882">
                <a:latin typeface="Avenir"/>
                <a:ea typeface="Avenir"/>
                <a:cs typeface="Avenir"/>
                <a:sym typeface="Avenir"/>
              </a:rPr>
              <a:t> </a:t>
            </a:r>
            <a:r>
              <a:rPr lang="en" sz="882">
                <a:solidFill>
                  <a:srgbClr val="000000"/>
                </a:solidFill>
                <a:latin typeface="Avenir"/>
                <a:ea typeface="Avenir"/>
                <a:cs typeface="Avenir"/>
                <a:sym typeface="Avenir"/>
              </a:rPr>
              <a:t>articles, and many other types of educational content.</a:t>
            </a:r>
            <a:endParaRPr sz="882">
              <a:solidFill>
                <a:srgbClr val="000000"/>
              </a:solidFill>
              <a:latin typeface="Avenir"/>
              <a:ea typeface="Avenir"/>
              <a:cs typeface="Avenir"/>
              <a:sym typeface="Avenir"/>
            </a:endParaRPr>
          </a:p>
          <a:p>
            <a:pPr indent="0" lvl="0" marL="0" marR="0" rtl="0" algn="l">
              <a:spcBef>
                <a:spcPts val="49"/>
              </a:spcBef>
              <a:spcAft>
                <a:spcPts val="0"/>
              </a:spcAft>
              <a:buNone/>
            </a:pPr>
            <a:r>
              <a:t/>
            </a:r>
            <a:endParaRPr sz="1059">
              <a:solidFill>
                <a:srgbClr val="000000"/>
              </a:solidFill>
              <a:latin typeface="Times New Roman"/>
              <a:ea typeface="Times New Roman"/>
              <a:cs typeface="Times New Roman"/>
              <a:sym typeface="Times New Roman"/>
            </a:endParaRPr>
          </a:p>
          <a:p>
            <a:pPr indent="-5612" lvl="0" marL="234212" marR="220201" rtl="0" algn="l">
              <a:lnSpc>
                <a:spcPct val="120000"/>
              </a:lnSpc>
              <a:spcBef>
                <a:spcPts val="0"/>
              </a:spcBef>
              <a:spcAft>
                <a:spcPts val="0"/>
              </a:spcAft>
              <a:buNone/>
            </a:pPr>
            <a:r>
              <a:rPr lang="en" sz="882">
                <a:solidFill>
                  <a:srgbClr val="000000"/>
                </a:solidFill>
                <a:latin typeface="Avenir"/>
                <a:ea typeface="Avenir"/>
                <a:cs typeface="Avenir"/>
                <a:sym typeface="Avenir"/>
              </a:rPr>
              <a:t>Use Academy to train yourself, your team, and to grow  your business.</a:t>
            </a:r>
            <a:endParaRPr sz="882">
              <a:solidFill>
                <a:srgbClr val="000000"/>
              </a:solidFill>
              <a:latin typeface="Avenir"/>
              <a:ea typeface="Avenir"/>
              <a:cs typeface="Avenir"/>
              <a:sym typeface="Avenir"/>
            </a:endParaRPr>
          </a:p>
        </p:txBody>
      </p:sp>
      <p:sp>
        <p:nvSpPr>
          <p:cNvPr id="730" name="Google Shape;730;p87"/>
          <p:cNvSpPr/>
          <p:nvPr/>
        </p:nvSpPr>
        <p:spPr>
          <a:xfrm>
            <a:off x="3519103" y="1151780"/>
            <a:ext cx="225900" cy="225900"/>
          </a:xfrm>
          <a:custGeom>
            <a:rect b="b" l="l" r="r" t="t"/>
            <a:pathLst>
              <a:path extrusionOk="0" h="120000" w="120000">
                <a:moveTo>
                  <a:pt x="0" y="119862"/>
                </a:moveTo>
                <a:lnTo>
                  <a:pt x="119863" y="119862"/>
                </a:lnTo>
                <a:lnTo>
                  <a:pt x="119863" y="0"/>
                </a:lnTo>
                <a:lnTo>
                  <a:pt x="0" y="0"/>
                </a:lnTo>
                <a:lnTo>
                  <a:pt x="0" y="119862"/>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31" name="Google Shape;731;p87"/>
          <p:cNvSpPr/>
          <p:nvPr/>
        </p:nvSpPr>
        <p:spPr>
          <a:xfrm>
            <a:off x="3552515" y="1210572"/>
            <a:ext cx="159000" cy="94200"/>
          </a:xfrm>
          <a:custGeom>
            <a:rect b="b" l="l" r="r" t="t"/>
            <a:pathLst>
              <a:path extrusionOk="0" h="120000" w="120000">
                <a:moveTo>
                  <a:pt x="59966" y="0"/>
                </a:moveTo>
                <a:lnTo>
                  <a:pt x="59340" y="299"/>
                </a:lnTo>
                <a:lnTo>
                  <a:pt x="980" y="39299"/>
                </a:lnTo>
                <a:lnTo>
                  <a:pt x="0" y="40000"/>
                </a:lnTo>
                <a:lnTo>
                  <a:pt x="0" y="42827"/>
                </a:lnTo>
                <a:lnTo>
                  <a:pt x="980" y="43527"/>
                </a:lnTo>
                <a:lnTo>
                  <a:pt x="21844" y="57514"/>
                </a:lnTo>
                <a:lnTo>
                  <a:pt x="21844" y="97714"/>
                </a:lnTo>
                <a:lnTo>
                  <a:pt x="45295" y="117152"/>
                </a:lnTo>
                <a:lnTo>
                  <a:pt x="59847" y="119456"/>
                </a:lnTo>
                <a:lnTo>
                  <a:pt x="67381" y="118845"/>
                </a:lnTo>
                <a:lnTo>
                  <a:pt x="74395" y="117152"/>
                </a:lnTo>
                <a:lnTo>
                  <a:pt x="80048" y="114870"/>
                </a:lnTo>
                <a:lnTo>
                  <a:pt x="59847" y="114870"/>
                </a:lnTo>
                <a:lnTo>
                  <a:pt x="52576" y="114280"/>
                </a:lnTo>
                <a:lnTo>
                  <a:pt x="25241" y="97714"/>
                </a:lnTo>
                <a:lnTo>
                  <a:pt x="24557" y="95514"/>
                </a:lnTo>
                <a:lnTo>
                  <a:pt x="24557" y="59299"/>
                </a:lnTo>
                <a:lnTo>
                  <a:pt x="31914" y="59299"/>
                </a:lnTo>
                <a:lnTo>
                  <a:pt x="5180" y="41456"/>
                </a:lnTo>
                <a:lnTo>
                  <a:pt x="59847" y="4885"/>
                </a:lnTo>
                <a:lnTo>
                  <a:pt x="67217" y="4885"/>
                </a:lnTo>
                <a:lnTo>
                  <a:pt x="60354" y="299"/>
                </a:lnTo>
                <a:lnTo>
                  <a:pt x="60245" y="299"/>
                </a:lnTo>
                <a:lnTo>
                  <a:pt x="59966" y="0"/>
                </a:lnTo>
                <a:close/>
              </a:path>
              <a:path extrusionOk="0" h="120000" w="120000">
                <a:moveTo>
                  <a:pt x="97842" y="59299"/>
                </a:moveTo>
                <a:lnTo>
                  <a:pt x="95129" y="59299"/>
                </a:lnTo>
                <a:lnTo>
                  <a:pt x="95129" y="95514"/>
                </a:lnTo>
                <a:lnTo>
                  <a:pt x="94445" y="97714"/>
                </a:lnTo>
                <a:lnTo>
                  <a:pt x="67119" y="114280"/>
                </a:lnTo>
                <a:lnTo>
                  <a:pt x="59847" y="114870"/>
                </a:lnTo>
                <a:lnTo>
                  <a:pt x="80048" y="114870"/>
                </a:lnTo>
                <a:lnTo>
                  <a:pt x="97842" y="97714"/>
                </a:lnTo>
                <a:lnTo>
                  <a:pt x="97842" y="59299"/>
                </a:lnTo>
                <a:close/>
              </a:path>
              <a:path extrusionOk="0" h="120000" w="120000">
                <a:moveTo>
                  <a:pt x="112774" y="49341"/>
                </a:moveTo>
                <a:lnTo>
                  <a:pt x="110062" y="49341"/>
                </a:lnTo>
                <a:lnTo>
                  <a:pt x="110062" y="76228"/>
                </a:lnTo>
                <a:lnTo>
                  <a:pt x="107746" y="77271"/>
                </a:lnTo>
                <a:lnTo>
                  <a:pt x="106003" y="80785"/>
                </a:lnTo>
                <a:lnTo>
                  <a:pt x="105989" y="90085"/>
                </a:lnTo>
                <a:lnTo>
                  <a:pt x="108431" y="94213"/>
                </a:lnTo>
                <a:lnTo>
                  <a:pt x="114397" y="94213"/>
                </a:lnTo>
                <a:lnTo>
                  <a:pt x="116847" y="90085"/>
                </a:lnTo>
                <a:lnTo>
                  <a:pt x="116847" y="89627"/>
                </a:lnTo>
                <a:lnTo>
                  <a:pt x="109901" y="89627"/>
                </a:lnTo>
                <a:lnTo>
                  <a:pt x="108701" y="87599"/>
                </a:lnTo>
                <a:lnTo>
                  <a:pt x="108701" y="82484"/>
                </a:lnTo>
                <a:lnTo>
                  <a:pt x="109901" y="80456"/>
                </a:lnTo>
                <a:lnTo>
                  <a:pt x="116686" y="80456"/>
                </a:lnTo>
                <a:lnTo>
                  <a:pt x="115107" y="77241"/>
                </a:lnTo>
                <a:lnTo>
                  <a:pt x="112774" y="76228"/>
                </a:lnTo>
                <a:lnTo>
                  <a:pt x="112774" y="49341"/>
                </a:lnTo>
                <a:close/>
              </a:path>
              <a:path extrusionOk="0" h="120000" w="120000">
                <a:moveTo>
                  <a:pt x="116686" y="80456"/>
                </a:moveTo>
                <a:lnTo>
                  <a:pt x="112935" y="80456"/>
                </a:lnTo>
                <a:lnTo>
                  <a:pt x="114127" y="82484"/>
                </a:lnTo>
                <a:lnTo>
                  <a:pt x="114127" y="87599"/>
                </a:lnTo>
                <a:lnTo>
                  <a:pt x="112935" y="89627"/>
                </a:lnTo>
                <a:lnTo>
                  <a:pt x="116847" y="89627"/>
                </a:lnTo>
                <a:lnTo>
                  <a:pt x="116847" y="80785"/>
                </a:lnTo>
                <a:lnTo>
                  <a:pt x="116686" y="80456"/>
                </a:lnTo>
                <a:close/>
              </a:path>
              <a:path extrusionOk="0" h="120000" w="120000">
                <a:moveTo>
                  <a:pt x="31914" y="59299"/>
                </a:moveTo>
                <a:lnTo>
                  <a:pt x="24557" y="59299"/>
                </a:lnTo>
                <a:lnTo>
                  <a:pt x="59661" y="82757"/>
                </a:lnTo>
                <a:lnTo>
                  <a:pt x="60033" y="82757"/>
                </a:lnTo>
                <a:lnTo>
                  <a:pt x="67236" y="77942"/>
                </a:lnTo>
                <a:lnTo>
                  <a:pt x="59847" y="77942"/>
                </a:lnTo>
                <a:lnTo>
                  <a:pt x="31914" y="59299"/>
                </a:lnTo>
                <a:close/>
              </a:path>
              <a:path extrusionOk="0" h="120000" w="120000">
                <a:moveTo>
                  <a:pt x="67217" y="4885"/>
                </a:moveTo>
                <a:lnTo>
                  <a:pt x="59847" y="4885"/>
                </a:lnTo>
                <a:lnTo>
                  <a:pt x="114515" y="41456"/>
                </a:lnTo>
                <a:lnTo>
                  <a:pt x="59847" y="77942"/>
                </a:lnTo>
                <a:lnTo>
                  <a:pt x="67236" y="77942"/>
                </a:lnTo>
                <a:lnTo>
                  <a:pt x="95129" y="59299"/>
                </a:lnTo>
                <a:lnTo>
                  <a:pt x="97842" y="59299"/>
                </a:lnTo>
                <a:lnTo>
                  <a:pt x="97842" y="57514"/>
                </a:lnTo>
                <a:lnTo>
                  <a:pt x="110062" y="49341"/>
                </a:lnTo>
                <a:lnTo>
                  <a:pt x="112774" y="49341"/>
                </a:lnTo>
                <a:lnTo>
                  <a:pt x="112774" y="47471"/>
                </a:lnTo>
                <a:lnTo>
                  <a:pt x="118715" y="43527"/>
                </a:lnTo>
                <a:lnTo>
                  <a:pt x="119687" y="42827"/>
                </a:lnTo>
                <a:lnTo>
                  <a:pt x="119687" y="40000"/>
                </a:lnTo>
                <a:lnTo>
                  <a:pt x="118715" y="39299"/>
                </a:lnTo>
                <a:lnTo>
                  <a:pt x="67217" y="4885"/>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32" name="Google Shape;732;p87"/>
          <p:cNvSpPr/>
          <p:nvPr/>
        </p:nvSpPr>
        <p:spPr>
          <a:xfrm>
            <a:off x="3541673" y="2849463"/>
            <a:ext cx="180900" cy="64500"/>
          </a:xfrm>
          <a:custGeom>
            <a:rect b="b" l="l" r="r" t="t"/>
            <a:pathLst>
              <a:path extrusionOk="0" h="120000" w="120000">
                <a:moveTo>
                  <a:pt x="31088" y="0"/>
                </a:moveTo>
                <a:lnTo>
                  <a:pt x="24863" y="2594"/>
                </a:lnTo>
                <a:lnTo>
                  <a:pt x="19365" y="9864"/>
                </a:lnTo>
                <a:lnTo>
                  <a:pt x="14867" y="21042"/>
                </a:lnTo>
                <a:lnTo>
                  <a:pt x="11642" y="35351"/>
                </a:lnTo>
                <a:lnTo>
                  <a:pt x="0" y="35351"/>
                </a:lnTo>
                <a:lnTo>
                  <a:pt x="0" y="53570"/>
                </a:lnTo>
                <a:lnTo>
                  <a:pt x="9897" y="53570"/>
                </a:lnTo>
                <a:lnTo>
                  <a:pt x="9842" y="55616"/>
                </a:lnTo>
                <a:lnTo>
                  <a:pt x="22791" y="114961"/>
                </a:lnTo>
                <a:lnTo>
                  <a:pt x="31081" y="119664"/>
                </a:lnTo>
                <a:lnTo>
                  <a:pt x="39371" y="114961"/>
                </a:lnTo>
                <a:lnTo>
                  <a:pt x="45549" y="103261"/>
                </a:lnTo>
                <a:lnTo>
                  <a:pt x="31088" y="103261"/>
                </a:lnTo>
                <a:lnTo>
                  <a:pt x="25067" y="99850"/>
                </a:lnTo>
                <a:lnTo>
                  <a:pt x="20152" y="90547"/>
                </a:lnTo>
                <a:lnTo>
                  <a:pt x="16840" y="76742"/>
                </a:lnTo>
                <a:lnTo>
                  <a:pt x="15626" y="59831"/>
                </a:lnTo>
                <a:lnTo>
                  <a:pt x="16840" y="42930"/>
                </a:lnTo>
                <a:lnTo>
                  <a:pt x="20152" y="29125"/>
                </a:lnTo>
                <a:lnTo>
                  <a:pt x="25067" y="19816"/>
                </a:lnTo>
                <a:lnTo>
                  <a:pt x="31088" y="16403"/>
                </a:lnTo>
                <a:lnTo>
                  <a:pt x="45555" y="16403"/>
                </a:lnTo>
                <a:lnTo>
                  <a:pt x="42117" y="8638"/>
                </a:lnTo>
                <a:lnTo>
                  <a:pt x="36911" y="2262"/>
                </a:lnTo>
                <a:lnTo>
                  <a:pt x="31088" y="0"/>
                </a:lnTo>
                <a:close/>
              </a:path>
              <a:path extrusionOk="0" h="120000" w="120000">
                <a:moveTo>
                  <a:pt x="75478" y="38148"/>
                </a:moveTo>
                <a:lnTo>
                  <a:pt x="59656" y="38148"/>
                </a:lnTo>
                <a:lnTo>
                  <a:pt x="63800" y="39900"/>
                </a:lnTo>
                <a:lnTo>
                  <a:pt x="67876" y="45682"/>
                </a:lnTo>
                <a:lnTo>
                  <a:pt x="67482" y="50231"/>
                </a:lnTo>
                <a:lnTo>
                  <a:pt x="67335" y="53570"/>
                </a:lnTo>
                <a:lnTo>
                  <a:pt x="67274" y="59831"/>
                </a:lnTo>
                <a:lnTo>
                  <a:pt x="68948" y="83118"/>
                </a:lnTo>
                <a:lnTo>
                  <a:pt x="73515" y="102137"/>
                </a:lnTo>
                <a:lnTo>
                  <a:pt x="80286" y="114961"/>
                </a:lnTo>
                <a:lnTo>
                  <a:pt x="88577" y="119664"/>
                </a:lnTo>
                <a:lnTo>
                  <a:pt x="96868" y="114961"/>
                </a:lnTo>
                <a:lnTo>
                  <a:pt x="103045" y="103261"/>
                </a:lnTo>
                <a:lnTo>
                  <a:pt x="88577" y="103261"/>
                </a:lnTo>
                <a:lnTo>
                  <a:pt x="82559" y="99850"/>
                </a:lnTo>
                <a:lnTo>
                  <a:pt x="77644" y="90547"/>
                </a:lnTo>
                <a:lnTo>
                  <a:pt x="74330" y="76742"/>
                </a:lnTo>
                <a:lnTo>
                  <a:pt x="73114" y="59831"/>
                </a:lnTo>
                <a:lnTo>
                  <a:pt x="74330" y="42930"/>
                </a:lnTo>
                <a:lnTo>
                  <a:pt x="75478" y="38148"/>
                </a:lnTo>
                <a:close/>
              </a:path>
              <a:path extrusionOk="0" h="120000" w="120000">
                <a:moveTo>
                  <a:pt x="45555" y="16403"/>
                </a:moveTo>
                <a:lnTo>
                  <a:pt x="31088" y="16403"/>
                </a:lnTo>
                <a:lnTo>
                  <a:pt x="37106" y="19816"/>
                </a:lnTo>
                <a:lnTo>
                  <a:pt x="42021" y="29125"/>
                </a:lnTo>
                <a:lnTo>
                  <a:pt x="45335" y="42930"/>
                </a:lnTo>
                <a:lnTo>
                  <a:pt x="46551" y="59831"/>
                </a:lnTo>
                <a:lnTo>
                  <a:pt x="45335" y="76742"/>
                </a:lnTo>
                <a:lnTo>
                  <a:pt x="42021" y="90547"/>
                </a:lnTo>
                <a:lnTo>
                  <a:pt x="37106" y="99850"/>
                </a:lnTo>
                <a:lnTo>
                  <a:pt x="31088" y="103261"/>
                </a:lnTo>
                <a:lnTo>
                  <a:pt x="45549" y="103261"/>
                </a:lnTo>
                <a:lnTo>
                  <a:pt x="46143" y="102137"/>
                </a:lnTo>
                <a:lnTo>
                  <a:pt x="50709" y="83118"/>
                </a:lnTo>
                <a:lnTo>
                  <a:pt x="52384" y="59831"/>
                </a:lnTo>
                <a:lnTo>
                  <a:pt x="52323" y="53570"/>
                </a:lnTo>
                <a:lnTo>
                  <a:pt x="52175" y="50190"/>
                </a:lnTo>
                <a:lnTo>
                  <a:pt x="51782" y="45640"/>
                </a:lnTo>
                <a:lnTo>
                  <a:pt x="55598" y="40153"/>
                </a:lnTo>
                <a:lnTo>
                  <a:pt x="59656" y="38148"/>
                </a:lnTo>
                <a:lnTo>
                  <a:pt x="75478" y="38148"/>
                </a:lnTo>
                <a:lnTo>
                  <a:pt x="77136" y="31240"/>
                </a:lnTo>
                <a:lnTo>
                  <a:pt x="49798" y="31240"/>
                </a:lnTo>
                <a:lnTo>
                  <a:pt x="46487" y="18506"/>
                </a:lnTo>
                <a:lnTo>
                  <a:pt x="45555" y="16403"/>
                </a:lnTo>
                <a:close/>
              </a:path>
              <a:path extrusionOk="0" h="120000" w="120000">
                <a:moveTo>
                  <a:pt x="102928" y="16403"/>
                </a:moveTo>
                <a:lnTo>
                  <a:pt x="88577" y="16403"/>
                </a:lnTo>
                <a:lnTo>
                  <a:pt x="94595" y="19816"/>
                </a:lnTo>
                <a:lnTo>
                  <a:pt x="99510" y="29125"/>
                </a:lnTo>
                <a:lnTo>
                  <a:pt x="102824" y="42930"/>
                </a:lnTo>
                <a:lnTo>
                  <a:pt x="104039" y="59831"/>
                </a:lnTo>
                <a:lnTo>
                  <a:pt x="102824" y="76742"/>
                </a:lnTo>
                <a:lnTo>
                  <a:pt x="99510" y="90547"/>
                </a:lnTo>
                <a:lnTo>
                  <a:pt x="94595" y="99850"/>
                </a:lnTo>
                <a:lnTo>
                  <a:pt x="88577" y="103261"/>
                </a:lnTo>
                <a:lnTo>
                  <a:pt x="103045" y="103261"/>
                </a:lnTo>
                <a:lnTo>
                  <a:pt x="103639" y="102137"/>
                </a:lnTo>
                <a:lnTo>
                  <a:pt x="108205" y="83118"/>
                </a:lnTo>
                <a:lnTo>
                  <a:pt x="109880" y="59831"/>
                </a:lnTo>
                <a:lnTo>
                  <a:pt x="109811" y="54949"/>
                </a:lnTo>
                <a:lnTo>
                  <a:pt x="109761" y="53570"/>
                </a:lnTo>
                <a:lnTo>
                  <a:pt x="119665" y="53570"/>
                </a:lnTo>
                <a:lnTo>
                  <a:pt x="119665" y="35351"/>
                </a:lnTo>
                <a:lnTo>
                  <a:pt x="108022" y="35351"/>
                </a:lnTo>
                <a:lnTo>
                  <a:pt x="104795" y="21042"/>
                </a:lnTo>
                <a:lnTo>
                  <a:pt x="102928" y="16403"/>
                </a:lnTo>
                <a:close/>
              </a:path>
              <a:path extrusionOk="0" h="120000" w="120000">
                <a:moveTo>
                  <a:pt x="59998" y="19564"/>
                </a:moveTo>
                <a:lnTo>
                  <a:pt x="54936" y="22506"/>
                </a:lnTo>
                <a:lnTo>
                  <a:pt x="49798" y="31240"/>
                </a:lnTo>
                <a:lnTo>
                  <a:pt x="77136" y="31240"/>
                </a:lnTo>
                <a:lnTo>
                  <a:pt x="69897" y="31052"/>
                </a:lnTo>
                <a:lnTo>
                  <a:pt x="64984" y="22412"/>
                </a:lnTo>
                <a:lnTo>
                  <a:pt x="59998" y="19564"/>
                </a:lnTo>
                <a:close/>
              </a:path>
              <a:path extrusionOk="0" h="120000" w="120000">
                <a:moveTo>
                  <a:pt x="88577" y="0"/>
                </a:moveTo>
                <a:lnTo>
                  <a:pt x="82763" y="2262"/>
                </a:lnTo>
                <a:lnTo>
                  <a:pt x="77558" y="8638"/>
                </a:lnTo>
                <a:lnTo>
                  <a:pt x="73214" y="18399"/>
                </a:lnTo>
                <a:lnTo>
                  <a:pt x="69897" y="31052"/>
                </a:lnTo>
                <a:lnTo>
                  <a:pt x="77181" y="31052"/>
                </a:lnTo>
                <a:lnTo>
                  <a:pt x="77644" y="29125"/>
                </a:lnTo>
                <a:lnTo>
                  <a:pt x="82559" y="19816"/>
                </a:lnTo>
                <a:lnTo>
                  <a:pt x="88577" y="16403"/>
                </a:lnTo>
                <a:lnTo>
                  <a:pt x="102928" y="16403"/>
                </a:lnTo>
                <a:lnTo>
                  <a:pt x="100297" y="9864"/>
                </a:lnTo>
                <a:lnTo>
                  <a:pt x="94801" y="2594"/>
                </a:lnTo>
                <a:lnTo>
                  <a:pt x="88577"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33" name="Google Shape;733;p87"/>
          <p:cNvSpPr/>
          <p:nvPr/>
        </p:nvSpPr>
        <p:spPr>
          <a:xfrm>
            <a:off x="924798" y="4093879"/>
            <a:ext cx="126000" cy="135600"/>
          </a:xfrm>
          <a:custGeom>
            <a:rect b="b" l="l" r="r" t="t"/>
            <a:pathLst>
              <a:path extrusionOk="0" h="120000" w="120000">
                <a:moveTo>
                  <a:pt x="85308" y="5096"/>
                </a:moveTo>
                <a:lnTo>
                  <a:pt x="59924" y="5096"/>
                </a:lnTo>
                <a:lnTo>
                  <a:pt x="80850" y="8625"/>
                </a:lnTo>
                <a:lnTo>
                  <a:pt x="97954" y="18242"/>
                </a:lnTo>
                <a:lnTo>
                  <a:pt x="109493" y="32493"/>
                </a:lnTo>
                <a:lnTo>
                  <a:pt x="113727" y="49923"/>
                </a:lnTo>
                <a:lnTo>
                  <a:pt x="113727" y="69708"/>
                </a:lnTo>
                <a:lnTo>
                  <a:pt x="109493" y="87144"/>
                </a:lnTo>
                <a:lnTo>
                  <a:pt x="97954" y="101398"/>
                </a:lnTo>
                <a:lnTo>
                  <a:pt x="80850" y="111015"/>
                </a:lnTo>
                <a:lnTo>
                  <a:pt x="59924" y="114544"/>
                </a:lnTo>
                <a:lnTo>
                  <a:pt x="59924" y="119642"/>
                </a:lnTo>
                <a:lnTo>
                  <a:pt x="83229" y="115712"/>
                </a:lnTo>
                <a:lnTo>
                  <a:pt x="102279" y="104999"/>
                </a:lnTo>
                <a:lnTo>
                  <a:pt x="115133" y="89125"/>
                </a:lnTo>
                <a:lnTo>
                  <a:pt x="119850" y="69708"/>
                </a:lnTo>
                <a:lnTo>
                  <a:pt x="119850" y="49923"/>
                </a:lnTo>
                <a:lnTo>
                  <a:pt x="115133" y="30508"/>
                </a:lnTo>
                <a:lnTo>
                  <a:pt x="102279" y="14637"/>
                </a:lnTo>
                <a:lnTo>
                  <a:pt x="85308" y="5096"/>
                </a:lnTo>
                <a:close/>
              </a:path>
              <a:path extrusionOk="0" h="120000" w="120000">
                <a:moveTo>
                  <a:pt x="59924" y="0"/>
                </a:moveTo>
                <a:lnTo>
                  <a:pt x="36620" y="3928"/>
                </a:lnTo>
                <a:lnTo>
                  <a:pt x="17570" y="14637"/>
                </a:lnTo>
                <a:lnTo>
                  <a:pt x="4716" y="30508"/>
                </a:lnTo>
                <a:lnTo>
                  <a:pt x="0" y="49923"/>
                </a:lnTo>
                <a:lnTo>
                  <a:pt x="0" y="69708"/>
                </a:lnTo>
                <a:lnTo>
                  <a:pt x="6121" y="69708"/>
                </a:lnTo>
                <a:lnTo>
                  <a:pt x="6121" y="49923"/>
                </a:lnTo>
                <a:lnTo>
                  <a:pt x="10355" y="32493"/>
                </a:lnTo>
                <a:lnTo>
                  <a:pt x="21895" y="18242"/>
                </a:lnTo>
                <a:lnTo>
                  <a:pt x="38998" y="8625"/>
                </a:lnTo>
                <a:lnTo>
                  <a:pt x="59924" y="5096"/>
                </a:lnTo>
                <a:lnTo>
                  <a:pt x="85308" y="5096"/>
                </a:lnTo>
                <a:lnTo>
                  <a:pt x="83229" y="3928"/>
                </a:lnTo>
                <a:lnTo>
                  <a:pt x="59924"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34" name="Google Shape;734;p87"/>
          <p:cNvSpPr/>
          <p:nvPr/>
        </p:nvSpPr>
        <p:spPr>
          <a:xfrm>
            <a:off x="973641" y="4216643"/>
            <a:ext cx="27000" cy="15600"/>
          </a:xfrm>
          <a:custGeom>
            <a:rect b="b" l="l" r="r" t="t"/>
            <a:pathLst>
              <a:path extrusionOk="0" h="120000" w="120000">
                <a:moveTo>
                  <a:pt x="105500" y="0"/>
                </a:moveTo>
                <a:lnTo>
                  <a:pt x="13248" y="0"/>
                </a:lnTo>
                <a:lnTo>
                  <a:pt x="0" y="20309"/>
                </a:lnTo>
                <a:lnTo>
                  <a:pt x="0" y="98145"/>
                </a:lnTo>
                <a:lnTo>
                  <a:pt x="13248" y="118461"/>
                </a:lnTo>
                <a:lnTo>
                  <a:pt x="105500" y="118461"/>
                </a:lnTo>
                <a:lnTo>
                  <a:pt x="118748" y="98145"/>
                </a:lnTo>
                <a:lnTo>
                  <a:pt x="118748" y="20309"/>
                </a:lnTo>
                <a:lnTo>
                  <a:pt x="105500"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35" name="Google Shape;735;p87"/>
          <p:cNvSpPr/>
          <p:nvPr/>
        </p:nvSpPr>
        <p:spPr>
          <a:xfrm>
            <a:off x="908725" y="4142280"/>
            <a:ext cx="23100" cy="42000"/>
          </a:xfrm>
          <a:custGeom>
            <a:rect b="b" l="l" r="r" t="t"/>
            <a:pathLst>
              <a:path extrusionOk="0" h="120000" w="120000">
                <a:moveTo>
                  <a:pt x="117538" y="0"/>
                </a:moveTo>
                <a:lnTo>
                  <a:pt x="22594" y="0"/>
                </a:lnTo>
                <a:lnTo>
                  <a:pt x="0" y="11071"/>
                </a:lnTo>
                <a:lnTo>
                  <a:pt x="0" y="107517"/>
                </a:lnTo>
                <a:lnTo>
                  <a:pt x="22594" y="118591"/>
                </a:lnTo>
                <a:lnTo>
                  <a:pt x="117538" y="118591"/>
                </a:lnTo>
                <a:lnTo>
                  <a:pt x="117538" y="102110"/>
                </a:lnTo>
                <a:lnTo>
                  <a:pt x="41090" y="102110"/>
                </a:lnTo>
                <a:lnTo>
                  <a:pt x="33541" y="98431"/>
                </a:lnTo>
                <a:lnTo>
                  <a:pt x="33541" y="20127"/>
                </a:lnTo>
                <a:lnTo>
                  <a:pt x="41090" y="16445"/>
                </a:lnTo>
                <a:lnTo>
                  <a:pt x="117538" y="16445"/>
                </a:lnTo>
                <a:lnTo>
                  <a:pt x="117538" y="0"/>
                </a:lnTo>
                <a:close/>
              </a:path>
              <a:path extrusionOk="0" h="120000" w="120000">
                <a:moveTo>
                  <a:pt x="117538" y="16445"/>
                </a:moveTo>
                <a:lnTo>
                  <a:pt x="83937" y="16445"/>
                </a:lnTo>
                <a:lnTo>
                  <a:pt x="83937" y="102110"/>
                </a:lnTo>
                <a:lnTo>
                  <a:pt x="117538" y="102110"/>
                </a:lnTo>
                <a:lnTo>
                  <a:pt x="117538" y="16445"/>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36" name="Google Shape;736;p87"/>
          <p:cNvSpPr/>
          <p:nvPr/>
        </p:nvSpPr>
        <p:spPr>
          <a:xfrm>
            <a:off x="1044276" y="4142280"/>
            <a:ext cx="23100" cy="42000"/>
          </a:xfrm>
          <a:custGeom>
            <a:rect b="b" l="l" r="r" t="t"/>
            <a:pathLst>
              <a:path extrusionOk="0" h="120000" w="120000">
                <a:moveTo>
                  <a:pt x="94944" y="0"/>
                </a:moveTo>
                <a:lnTo>
                  <a:pt x="0" y="0"/>
                </a:lnTo>
                <a:lnTo>
                  <a:pt x="0" y="118591"/>
                </a:lnTo>
                <a:lnTo>
                  <a:pt x="94944" y="118591"/>
                </a:lnTo>
                <a:lnTo>
                  <a:pt x="117538" y="107517"/>
                </a:lnTo>
                <a:lnTo>
                  <a:pt x="117538" y="102142"/>
                </a:lnTo>
                <a:lnTo>
                  <a:pt x="33596" y="102142"/>
                </a:lnTo>
                <a:lnTo>
                  <a:pt x="33596" y="16445"/>
                </a:lnTo>
                <a:lnTo>
                  <a:pt x="117538" y="16445"/>
                </a:lnTo>
                <a:lnTo>
                  <a:pt x="117538" y="11071"/>
                </a:lnTo>
                <a:lnTo>
                  <a:pt x="94944" y="0"/>
                </a:lnTo>
                <a:close/>
              </a:path>
              <a:path extrusionOk="0" h="120000" w="120000">
                <a:moveTo>
                  <a:pt x="117538" y="16445"/>
                </a:moveTo>
                <a:lnTo>
                  <a:pt x="76447" y="16445"/>
                </a:lnTo>
                <a:lnTo>
                  <a:pt x="83937" y="20127"/>
                </a:lnTo>
                <a:lnTo>
                  <a:pt x="83937" y="98461"/>
                </a:lnTo>
                <a:lnTo>
                  <a:pt x="76447" y="102142"/>
                </a:lnTo>
                <a:lnTo>
                  <a:pt x="117538" y="102142"/>
                </a:lnTo>
                <a:lnTo>
                  <a:pt x="117538" y="16445"/>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37" name="Google Shape;737;p87"/>
          <p:cNvSpPr/>
          <p:nvPr/>
        </p:nvSpPr>
        <p:spPr>
          <a:xfrm>
            <a:off x="850606" y="2774002"/>
            <a:ext cx="124800" cy="120600"/>
          </a:xfrm>
          <a:custGeom>
            <a:rect b="b" l="l" r="r" t="t"/>
            <a:pathLst>
              <a:path extrusionOk="0" h="120000" w="120000">
                <a:moveTo>
                  <a:pt x="83267" y="0"/>
                </a:moveTo>
                <a:lnTo>
                  <a:pt x="4745" y="0"/>
                </a:lnTo>
                <a:lnTo>
                  <a:pt x="0" y="4888"/>
                </a:lnTo>
                <a:lnTo>
                  <a:pt x="0" y="114753"/>
                </a:lnTo>
                <a:lnTo>
                  <a:pt x="4896" y="119485"/>
                </a:lnTo>
                <a:lnTo>
                  <a:pt x="114790" y="119485"/>
                </a:lnTo>
                <a:lnTo>
                  <a:pt x="119698" y="114753"/>
                </a:lnTo>
                <a:lnTo>
                  <a:pt x="119698" y="109707"/>
                </a:lnTo>
                <a:lnTo>
                  <a:pt x="10256" y="109707"/>
                </a:lnTo>
                <a:lnTo>
                  <a:pt x="9793" y="109249"/>
                </a:lnTo>
                <a:lnTo>
                  <a:pt x="9793" y="10235"/>
                </a:lnTo>
                <a:lnTo>
                  <a:pt x="10256" y="9778"/>
                </a:lnTo>
                <a:lnTo>
                  <a:pt x="83267" y="9778"/>
                </a:lnTo>
                <a:lnTo>
                  <a:pt x="85409" y="7646"/>
                </a:lnTo>
                <a:lnTo>
                  <a:pt x="85409" y="2142"/>
                </a:lnTo>
                <a:lnTo>
                  <a:pt x="83267" y="0"/>
                </a:lnTo>
                <a:close/>
              </a:path>
              <a:path extrusionOk="0" h="120000" w="120000">
                <a:moveTo>
                  <a:pt x="117545" y="45844"/>
                </a:moveTo>
                <a:lnTo>
                  <a:pt x="112035" y="45844"/>
                </a:lnTo>
                <a:lnTo>
                  <a:pt x="109893" y="47977"/>
                </a:lnTo>
                <a:lnTo>
                  <a:pt x="109893" y="109249"/>
                </a:lnTo>
                <a:lnTo>
                  <a:pt x="109441" y="109707"/>
                </a:lnTo>
                <a:lnTo>
                  <a:pt x="119698" y="109707"/>
                </a:lnTo>
                <a:lnTo>
                  <a:pt x="119698" y="47977"/>
                </a:lnTo>
                <a:lnTo>
                  <a:pt x="117545" y="45844"/>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38" name="Google Shape;738;p87"/>
          <p:cNvSpPr/>
          <p:nvPr/>
        </p:nvSpPr>
        <p:spPr>
          <a:xfrm>
            <a:off x="874992" y="2755136"/>
            <a:ext cx="113700" cy="116100"/>
          </a:xfrm>
          <a:custGeom>
            <a:rect b="b" l="l" r="r" t="t"/>
            <a:pathLst>
              <a:path extrusionOk="0" h="120000" w="120000">
                <a:moveTo>
                  <a:pt x="7400" y="72208"/>
                </a:moveTo>
                <a:lnTo>
                  <a:pt x="4030" y="72208"/>
                </a:lnTo>
                <a:lnTo>
                  <a:pt x="2008" y="74109"/>
                </a:lnTo>
                <a:lnTo>
                  <a:pt x="0" y="76173"/>
                </a:lnTo>
                <a:lnTo>
                  <a:pt x="0" y="79349"/>
                </a:lnTo>
                <a:lnTo>
                  <a:pt x="42194" y="119025"/>
                </a:lnTo>
                <a:lnTo>
                  <a:pt x="43542" y="119500"/>
                </a:lnTo>
                <a:lnTo>
                  <a:pt x="45563" y="119500"/>
                </a:lnTo>
                <a:lnTo>
                  <a:pt x="47077" y="119339"/>
                </a:lnTo>
                <a:lnTo>
                  <a:pt x="48590" y="118387"/>
                </a:lnTo>
                <a:lnTo>
                  <a:pt x="49429" y="117124"/>
                </a:lnTo>
                <a:lnTo>
                  <a:pt x="56265" y="106329"/>
                </a:lnTo>
                <a:lnTo>
                  <a:pt x="43707" y="106329"/>
                </a:lnTo>
                <a:lnTo>
                  <a:pt x="9575" y="74109"/>
                </a:lnTo>
                <a:lnTo>
                  <a:pt x="7400" y="72208"/>
                </a:lnTo>
                <a:close/>
              </a:path>
              <a:path extrusionOk="0" h="120000" w="120000">
                <a:moveTo>
                  <a:pt x="113993" y="0"/>
                </a:moveTo>
                <a:lnTo>
                  <a:pt x="110801" y="799"/>
                </a:lnTo>
                <a:lnTo>
                  <a:pt x="43707" y="106329"/>
                </a:lnTo>
                <a:lnTo>
                  <a:pt x="56265" y="106329"/>
                </a:lnTo>
                <a:lnTo>
                  <a:pt x="119880" y="5877"/>
                </a:lnTo>
                <a:lnTo>
                  <a:pt x="119042" y="2862"/>
                </a:lnTo>
                <a:lnTo>
                  <a:pt x="113993"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39" name="Google Shape;739;p87"/>
          <p:cNvSpPr/>
          <p:nvPr/>
        </p:nvSpPr>
        <p:spPr>
          <a:xfrm>
            <a:off x="850475" y="1195094"/>
            <a:ext cx="137700" cy="141300"/>
          </a:xfrm>
          <a:custGeom>
            <a:rect b="b" l="l" r="r" t="t"/>
            <a:pathLst>
              <a:path extrusionOk="0" h="120000" w="120000">
                <a:moveTo>
                  <a:pt x="27733" y="89847"/>
                </a:moveTo>
                <a:lnTo>
                  <a:pt x="15980" y="89847"/>
                </a:lnTo>
                <a:lnTo>
                  <a:pt x="22038" y="90029"/>
                </a:lnTo>
                <a:lnTo>
                  <a:pt x="29756" y="97752"/>
                </a:lnTo>
                <a:lnTo>
                  <a:pt x="30126" y="103810"/>
                </a:lnTo>
                <a:lnTo>
                  <a:pt x="26634" y="108038"/>
                </a:lnTo>
                <a:lnTo>
                  <a:pt x="26263" y="108590"/>
                </a:lnTo>
                <a:lnTo>
                  <a:pt x="26087" y="109143"/>
                </a:lnTo>
                <a:lnTo>
                  <a:pt x="26087" y="109876"/>
                </a:lnTo>
                <a:lnTo>
                  <a:pt x="46653" y="119610"/>
                </a:lnTo>
                <a:lnTo>
                  <a:pt x="47209" y="119800"/>
                </a:lnTo>
                <a:lnTo>
                  <a:pt x="47940" y="119610"/>
                </a:lnTo>
                <a:lnTo>
                  <a:pt x="49043" y="118876"/>
                </a:lnTo>
                <a:lnTo>
                  <a:pt x="49404" y="118323"/>
                </a:lnTo>
                <a:lnTo>
                  <a:pt x="49404" y="117590"/>
                </a:lnTo>
                <a:lnTo>
                  <a:pt x="49730" y="114467"/>
                </a:lnTo>
                <a:lnTo>
                  <a:pt x="45365" y="114467"/>
                </a:lnTo>
                <a:lnTo>
                  <a:pt x="40594" y="113181"/>
                </a:lnTo>
                <a:lnTo>
                  <a:pt x="36000" y="111343"/>
                </a:lnTo>
                <a:lnTo>
                  <a:pt x="31589" y="108771"/>
                </a:lnTo>
                <a:lnTo>
                  <a:pt x="33227" y="104227"/>
                </a:lnTo>
                <a:lnTo>
                  <a:pt x="33266" y="103447"/>
                </a:lnTo>
                <a:lnTo>
                  <a:pt x="33335" y="99356"/>
                </a:lnTo>
                <a:lnTo>
                  <a:pt x="31902" y="94766"/>
                </a:lnTo>
                <a:lnTo>
                  <a:pt x="29024" y="90762"/>
                </a:lnTo>
                <a:lnTo>
                  <a:pt x="27733" y="89847"/>
                </a:lnTo>
                <a:close/>
              </a:path>
              <a:path extrusionOk="0" h="120000" w="120000">
                <a:moveTo>
                  <a:pt x="72607" y="108219"/>
                </a:moveTo>
                <a:lnTo>
                  <a:pt x="65209" y="108219"/>
                </a:lnTo>
                <a:lnTo>
                  <a:pt x="69794" y="112266"/>
                </a:lnTo>
                <a:lnTo>
                  <a:pt x="70350" y="117590"/>
                </a:lnTo>
                <a:lnTo>
                  <a:pt x="70350" y="118323"/>
                </a:lnTo>
                <a:lnTo>
                  <a:pt x="70711" y="118876"/>
                </a:lnTo>
                <a:lnTo>
                  <a:pt x="71267" y="119247"/>
                </a:lnTo>
                <a:lnTo>
                  <a:pt x="71628" y="119610"/>
                </a:lnTo>
                <a:lnTo>
                  <a:pt x="73102" y="119610"/>
                </a:lnTo>
                <a:lnTo>
                  <a:pt x="78233" y="118271"/>
                </a:lnTo>
                <a:lnTo>
                  <a:pt x="83178" y="116467"/>
                </a:lnTo>
                <a:lnTo>
                  <a:pt x="87414" y="114467"/>
                </a:lnTo>
                <a:lnTo>
                  <a:pt x="74389" y="114467"/>
                </a:lnTo>
                <a:lnTo>
                  <a:pt x="72607" y="108219"/>
                </a:lnTo>
                <a:close/>
              </a:path>
              <a:path extrusionOk="0" h="120000" w="120000">
                <a:moveTo>
                  <a:pt x="66672" y="103447"/>
                </a:moveTo>
                <a:lnTo>
                  <a:pt x="53082" y="103447"/>
                </a:lnTo>
                <a:lnTo>
                  <a:pt x="47209" y="108038"/>
                </a:lnTo>
                <a:lnTo>
                  <a:pt x="45365" y="114467"/>
                </a:lnTo>
                <a:lnTo>
                  <a:pt x="49730" y="114467"/>
                </a:lnTo>
                <a:lnTo>
                  <a:pt x="49960" y="112266"/>
                </a:lnTo>
                <a:lnTo>
                  <a:pt x="54555" y="108219"/>
                </a:lnTo>
                <a:lnTo>
                  <a:pt x="72607" y="108219"/>
                </a:lnTo>
                <a:lnTo>
                  <a:pt x="72555" y="108038"/>
                </a:lnTo>
                <a:lnTo>
                  <a:pt x="66672" y="103447"/>
                </a:lnTo>
                <a:close/>
              </a:path>
              <a:path extrusionOk="0" h="120000" w="120000">
                <a:moveTo>
                  <a:pt x="99321" y="86447"/>
                </a:moveTo>
                <a:lnTo>
                  <a:pt x="94734" y="87882"/>
                </a:lnTo>
                <a:lnTo>
                  <a:pt x="90731" y="90762"/>
                </a:lnTo>
                <a:lnTo>
                  <a:pt x="87878" y="94792"/>
                </a:lnTo>
                <a:lnTo>
                  <a:pt x="86508" y="99356"/>
                </a:lnTo>
                <a:lnTo>
                  <a:pt x="86578" y="104227"/>
                </a:lnTo>
                <a:lnTo>
                  <a:pt x="88165" y="108771"/>
                </a:lnTo>
                <a:lnTo>
                  <a:pt x="83940" y="111343"/>
                </a:lnTo>
                <a:lnTo>
                  <a:pt x="79160" y="113181"/>
                </a:lnTo>
                <a:lnTo>
                  <a:pt x="74389" y="114467"/>
                </a:lnTo>
                <a:lnTo>
                  <a:pt x="87414" y="114467"/>
                </a:lnTo>
                <a:lnTo>
                  <a:pt x="93853" y="109143"/>
                </a:lnTo>
                <a:lnTo>
                  <a:pt x="93677" y="108590"/>
                </a:lnTo>
                <a:lnTo>
                  <a:pt x="93121" y="108038"/>
                </a:lnTo>
                <a:lnTo>
                  <a:pt x="89814" y="103810"/>
                </a:lnTo>
                <a:lnTo>
                  <a:pt x="89999" y="97752"/>
                </a:lnTo>
                <a:lnTo>
                  <a:pt x="97716" y="90029"/>
                </a:lnTo>
                <a:lnTo>
                  <a:pt x="103774" y="89666"/>
                </a:lnTo>
                <a:lnTo>
                  <a:pt x="113195" y="89666"/>
                </a:lnTo>
                <a:lnTo>
                  <a:pt x="114052" y="88191"/>
                </a:lnTo>
                <a:lnTo>
                  <a:pt x="108731" y="88191"/>
                </a:lnTo>
                <a:lnTo>
                  <a:pt x="104113" y="86526"/>
                </a:lnTo>
                <a:lnTo>
                  <a:pt x="99321" y="86447"/>
                </a:lnTo>
                <a:close/>
              </a:path>
              <a:path extrusionOk="0" h="120000" w="120000">
                <a:moveTo>
                  <a:pt x="10653" y="26095"/>
                </a:moveTo>
                <a:lnTo>
                  <a:pt x="9921" y="26095"/>
                </a:lnTo>
                <a:lnTo>
                  <a:pt x="9365" y="26276"/>
                </a:lnTo>
                <a:lnTo>
                  <a:pt x="185" y="46666"/>
                </a:lnTo>
                <a:lnTo>
                  <a:pt x="0" y="47218"/>
                </a:lnTo>
                <a:lnTo>
                  <a:pt x="185" y="47952"/>
                </a:lnTo>
                <a:lnTo>
                  <a:pt x="916" y="49056"/>
                </a:lnTo>
                <a:lnTo>
                  <a:pt x="1472" y="49428"/>
                </a:lnTo>
                <a:lnTo>
                  <a:pt x="2204" y="49428"/>
                </a:lnTo>
                <a:lnTo>
                  <a:pt x="7531" y="49980"/>
                </a:lnTo>
                <a:lnTo>
                  <a:pt x="11570" y="54571"/>
                </a:lnTo>
                <a:lnTo>
                  <a:pt x="11570" y="65228"/>
                </a:lnTo>
                <a:lnTo>
                  <a:pt x="7531" y="69818"/>
                </a:lnTo>
                <a:lnTo>
                  <a:pt x="2204" y="70371"/>
                </a:lnTo>
                <a:lnTo>
                  <a:pt x="1472" y="70371"/>
                </a:lnTo>
                <a:lnTo>
                  <a:pt x="916" y="70742"/>
                </a:lnTo>
                <a:lnTo>
                  <a:pt x="185" y="71838"/>
                </a:lnTo>
                <a:lnTo>
                  <a:pt x="0" y="72580"/>
                </a:lnTo>
                <a:lnTo>
                  <a:pt x="185" y="73123"/>
                </a:lnTo>
                <a:lnTo>
                  <a:pt x="1526" y="78260"/>
                </a:lnTo>
                <a:lnTo>
                  <a:pt x="10653" y="93885"/>
                </a:lnTo>
                <a:lnTo>
                  <a:pt x="11209" y="93705"/>
                </a:lnTo>
                <a:lnTo>
                  <a:pt x="11755" y="93152"/>
                </a:lnTo>
                <a:lnTo>
                  <a:pt x="15980" y="89847"/>
                </a:lnTo>
                <a:lnTo>
                  <a:pt x="27733" y="89847"/>
                </a:lnTo>
                <a:lnTo>
                  <a:pt x="25393" y="88191"/>
                </a:lnTo>
                <a:lnTo>
                  <a:pt x="11024" y="88191"/>
                </a:lnTo>
                <a:lnTo>
                  <a:pt x="8448" y="83780"/>
                </a:lnTo>
                <a:lnTo>
                  <a:pt x="6614" y="79190"/>
                </a:lnTo>
                <a:lnTo>
                  <a:pt x="5326" y="74409"/>
                </a:lnTo>
                <a:lnTo>
                  <a:pt x="11755" y="72580"/>
                </a:lnTo>
                <a:lnTo>
                  <a:pt x="16351" y="66695"/>
                </a:lnTo>
                <a:lnTo>
                  <a:pt x="16351" y="53104"/>
                </a:lnTo>
                <a:lnTo>
                  <a:pt x="11755" y="47218"/>
                </a:lnTo>
                <a:lnTo>
                  <a:pt x="5326" y="45380"/>
                </a:lnTo>
                <a:lnTo>
                  <a:pt x="6614" y="40609"/>
                </a:lnTo>
                <a:lnTo>
                  <a:pt x="8448" y="36009"/>
                </a:lnTo>
                <a:lnTo>
                  <a:pt x="11024" y="31599"/>
                </a:lnTo>
                <a:lnTo>
                  <a:pt x="25455" y="31599"/>
                </a:lnTo>
                <a:lnTo>
                  <a:pt x="27490" y="30132"/>
                </a:lnTo>
                <a:lnTo>
                  <a:pt x="15980" y="30132"/>
                </a:lnTo>
                <a:lnTo>
                  <a:pt x="11755" y="26637"/>
                </a:lnTo>
                <a:lnTo>
                  <a:pt x="11209" y="26276"/>
                </a:lnTo>
                <a:lnTo>
                  <a:pt x="10653" y="26095"/>
                </a:lnTo>
                <a:close/>
              </a:path>
              <a:path extrusionOk="0" h="120000" w="120000">
                <a:moveTo>
                  <a:pt x="113195" y="89666"/>
                </a:moveTo>
                <a:lnTo>
                  <a:pt x="103774" y="89666"/>
                </a:lnTo>
                <a:lnTo>
                  <a:pt x="108000" y="93152"/>
                </a:lnTo>
                <a:lnTo>
                  <a:pt x="108555" y="93524"/>
                </a:lnTo>
                <a:lnTo>
                  <a:pt x="109102" y="93705"/>
                </a:lnTo>
                <a:lnTo>
                  <a:pt x="109833" y="93705"/>
                </a:lnTo>
                <a:lnTo>
                  <a:pt x="110389" y="93524"/>
                </a:lnTo>
                <a:lnTo>
                  <a:pt x="111121" y="93152"/>
                </a:lnTo>
                <a:lnTo>
                  <a:pt x="111492" y="92600"/>
                </a:lnTo>
                <a:lnTo>
                  <a:pt x="113195" y="89666"/>
                </a:lnTo>
                <a:close/>
              </a:path>
              <a:path extrusionOk="0" h="120000" w="120000">
                <a:moveTo>
                  <a:pt x="20364" y="86515"/>
                </a:moveTo>
                <a:lnTo>
                  <a:pt x="15563" y="86603"/>
                </a:lnTo>
                <a:lnTo>
                  <a:pt x="11024" y="88191"/>
                </a:lnTo>
                <a:lnTo>
                  <a:pt x="25393" y="88191"/>
                </a:lnTo>
                <a:lnTo>
                  <a:pt x="24994" y="87908"/>
                </a:lnTo>
                <a:lnTo>
                  <a:pt x="20364" y="86515"/>
                </a:lnTo>
                <a:close/>
              </a:path>
              <a:path extrusionOk="0" h="120000" w="120000">
                <a:moveTo>
                  <a:pt x="114050" y="31599"/>
                </a:moveTo>
                <a:lnTo>
                  <a:pt x="108731" y="31599"/>
                </a:lnTo>
                <a:lnTo>
                  <a:pt x="111307" y="35828"/>
                </a:lnTo>
                <a:lnTo>
                  <a:pt x="113140" y="40609"/>
                </a:lnTo>
                <a:lnTo>
                  <a:pt x="114429" y="45380"/>
                </a:lnTo>
                <a:lnTo>
                  <a:pt x="108000" y="47218"/>
                </a:lnTo>
                <a:lnTo>
                  <a:pt x="103404" y="53104"/>
                </a:lnTo>
                <a:lnTo>
                  <a:pt x="103404" y="66695"/>
                </a:lnTo>
                <a:lnTo>
                  <a:pt x="108000" y="72580"/>
                </a:lnTo>
                <a:lnTo>
                  <a:pt x="114429" y="74409"/>
                </a:lnTo>
                <a:lnTo>
                  <a:pt x="113140" y="79190"/>
                </a:lnTo>
                <a:lnTo>
                  <a:pt x="111307" y="83971"/>
                </a:lnTo>
                <a:lnTo>
                  <a:pt x="108731" y="88191"/>
                </a:lnTo>
                <a:lnTo>
                  <a:pt x="114052" y="88191"/>
                </a:lnTo>
                <a:lnTo>
                  <a:pt x="114220" y="87882"/>
                </a:lnTo>
                <a:lnTo>
                  <a:pt x="116424" y="83208"/>
                </a:lnTo>
                <a:lnTo>
                  <a:pt x="118228" y="78260"/>
                </a:lnTo>
                <a:lnTo>
                  <a:pt x="119570" y="73123"/>
                </a:lnTo>
                <a:lnTo>
                  <a:pt x="119755" y="72580"/>
                </a:lnTo>
                <a:lnTo>
                  <a:pt x="112224" y="69818"/>
                </a:lnTo>
                <a:lnTo>
                  <a:pt x="108185" y="65228"/>
                </a:lnTo>
                <a:lnTo>
                  <a:pt x="108185" y="54571"/>
                </a:lnTo>
                <a:lnTo>
                  <a:pt x="112224" y="49980"/>
                </a:lnTo>
                <a:lnTo>
                  <a:pt x="117550" y="49428"/>
                </a:lnTo>
                <a:lnTo>
                  <a:pt x="118282" y="49428"/>
                </a:lnTo>
                <a:lnTo>
                  <a:pt x="118838" y="49056"/>
                </a:lnTo>
                <a:lnTo>
                  <a:pt x="119570" y="47952"/>
                </a:lnTo>
                <a:lnTo>
                  <a:pt x="119755" y="47218"/>
                </a:lnTo>
                <a:lnTo>
                  <a:pt x="119570" y="46666"/>
                </a:lnTo>
                <a:lnTo>
                  <a:pt x="118228" y="41531"/>
                </a:lnTo>
                <a:lnTo>
                  <a:pt x="116424" y="36585"/>
                </a:lnTo>
                <a:lnTo>
                  <a:pt x="114173" y="31811"/>
                </a:lnTo>
                <a:lnTo>
                  <a:pt x="114050" y="31599"/>
                </a:lnTo>
                <a:close/>
              </a:path>
              <a:path extrusionOk="0" h="120000" w="120000">
                <a:moveTo>
                  <a:pt x="25455" y="31599"/>
                </a:moveTo>
                <a:lnTo>
                  <a:pt x="11024" y="31599"/>
                </a:lnTo>
                <a:lnTo>
                  <a:pt x="15642" y="33268"/>
                </a:lnTo>
                <a:lnTo>
                  <a:pt x="20434" y="33350"/>
                </a:lnTo>
                <a:lnTo>
                  <a:pt x="25020" y="31913"/>
                </a:lnTo>
                <a:lnTo>
                  <a:pt x="25455" y="31599"/>
                </a:lnTo>
                <a:close/>
              </a:path>
              <a:path extrusionOk="0" h="120000" w="120000">
                <a:moveTo>
                  <a:pt x="87423" y="5333"/>
                </a:moveTo>
                <a:lnTo>
                  <a:pt x="74389" y="5333"/>
                </a:lnTo>
                <a:lnTo>
                  <a:pt x="79160" y="6618"/>
                </a:lnTo>
                <a:lnTo>
                  <a:pt x="83755" y="8456"/>
                </a:lnTo>
                <a:lnTo>
                  <a:pt x="88165" y="11028"/>
                </a:lnTo>
                <a:lnTo>
                  <a:pt x="86500" y="15649"/>
                </a:lnTo>
                <a:lnTo>
                  <a:pt x="86419" y="20442"/>
                </a:lnTo>
                <a:lnTo>
                  <a:pt x="87852" y="25029"/>
                </a:lnTo>
                <a:lnTo>
                  <a:pt x="90731" y="29028"/>
                </a:lnTo>
                <a:lnTo>
                  <a:pt x="94760" y="31886"/>
                </a:lnTo>
                <a:lnTo>
                  <a:pt x="99390" y="33278"/>
                </a:lnTo>
                <a:lnTo>
                  <a:pt x="104191" y="33188"/>
                </a:lnTo>
                <a:lnTo>
                  <a:pt x="108731" y="31599"/>
                </a:lnTo>
                <a:lnTo>
                  <a:pt x="114050" y="31599"/>
                </a:lnTo>
                <a:lnTo>
                  <a:pt x="113094" y="29952"/>
                </a:lnTo>
                <a:lnTo>
                  <a:pt x="103774" y="29952"/>
                </a:lnTo>
                <a:lnTo>
                  <a:pt x="97716" y="29761"/>
                </a:lnTo>
                <a:lnTo>
                  <a:pt x="89999" y="22047"/>
                </a:lnTo>
                <a:lnTo>
                  <a:pt x="89628" y="15980"/>
                </a:lnTo>
                <a:lnTo>
                  <a:pt x="93121" y="11761"/>
                </a:lnTo>
                <a:lnTo>
                  <a:pt x="93492" y="11208"/>
                </a:lnTo>
                <a:lnTo>
                  <a:pt x="93677" y="10656"/>
                </a:lnTo>
                <a:lnTo>
                  <a:pt x="93677" y="9923"/>
                </a:lnTo>
                <a:lnTo>
                  <a:pt x="93492" y="9190"/>
                </a:lnTo>
                <a:lnTo>
                  <a:pt x="93121" y="8637"/>
                </a:lnTo>
                <a:lnTo>
                  <a:pt x="92575" y="8266"/>
                </a:lnTo>
                <a:lnTo>
                  <a:pt x="87953" y="5583"/>
                </a:lnTo>
                <a:lnTo>
                  <a:pt x="87423" y="5333"/>
                </a:lnTo>
                <a:close/>
              </a:path>
              <a:path extrusionOk="0" h="120000" w="120000">
                <a:moveTo>
                  <a:pt x="47209" y="0"/>
                </a:moveTo>
                <a:lnTo>
                  <a:pt x="46653" y="180"/>
                </a:lnTo>
                <a:lnTo>
                  <a:pt x="41521" y="1524"/>
                </a:lnTo>
                <a:lnTo>
                  <a:pt x="36576" y="3330"/>
                </a:lnTo>
                <a:lnTo>
                  <a:pt x="25902" y="10656"/>
                </a:lnTo>
                <a:lnTo>
                  <a:pt x="26087" y="11208"/>
                </a:lnTo>
                <a:lnTo>
                  <a:pt x="26634" y="11761"/>
                </a:lnTo>
                <a:lnTo>
                  <a:pt x="29941" y="15980"/>
                </a:lnTo>
                <a:lnTo>
                  <a:pt x="29756" y="22047"/>
                </a:lnTo>
                <a:lnTo>
                  <a:pt x="22038" y="29761"/>
                </a:lnTo>
                <a:lnTo>
                  <a:pt x="15980" y="30132"/>
                </a:lnTo>
                <a:lnTo>
                  <a:pt x="27490" y="30132"/>
                </a:lnTo>
                <a:lnTo>
                  <a:pt x="29024" y="29028"/>
                </a:lnTo>
                <a:lnTo>
                  <a:pt x="31876" y="25003"/>
                </a:lnTo>
                <a:lnTo>
                  <a:pt x="33246" y="20442"/>
                </a:lnTo>
                <a:lnTo>
                  <a:pt x="33176" y="15572"/>
                </a:lnTo>
                <a:lnTo>
                  <a:pt x="31589" y="11028"/>
                </a:lnTo>
                <a:lnTo>
                  <a:pt x="35814" y="8456"/>
                </a:lnTo>
                <a:lnTo>
                  <a:pt x="40594" y="6618"/>
                </a:lnTo>
                <a:lnTo>
                  <a:pt x="45365" y="5333"/>
                </a:lnTo>
                <a:lnTo>
                  <a:pt x="49730" y="5333"/>
                </a:lnTo>
                <a:lnTo>
                  <a:pt x="49404" y="2209"/>
                </a:lnTo>
                <a:lnTo>
                  <a:pt x="49404" y="1466"/>
                </a:lnTo>
                <a:lnTo>
                  <a:pt x="49043" y="923"/>
                </a:lnTo>
                <a:lnTo>
                  <a:pt x="47940" y="180"/>
                </a:lnTo>
                <a:lnTo>
                  <a:pt x="47209" y="0"/>
                </a:lnTo>
                <a:close/>
              </a:path>
              <a:path extrusionOk="0" h="120000" w="120000">
                <a:moveTo>
                  <a:pt x="109102" y="25904"/>
                </a:moveTo>
                <a:lnTo>
                  <a:pt x="108555" y="26095"/>
                </a:lnTo>
                <a:lnTo>
                  <a:pt x="108000" y="26637"/>
                </a:lnTo>
                <a:lnTo>
                  <a:pt x="103774" y="29952"/>
                </a:lnTo>
                <a:lnTo>
                  <a:pt x="113094" y="29952"/>
                </a:lnTo>
                <a:lnTo>
                  <a:pt x="111492" y="27190"/>
                </a:lnTo>
                <a:lnTo>
                  <a:pt x="111121" y="26637"/>
                </a:lnTo>
                <a:lnTo>
                  <a:pt x="110574" y="26276"/>
                </a:lnTo>
                <a:lnTo>
                  <a:pt x="109102" y="25904"/>
                </a:lnTo>
                <a:close/>
              </a:path>
              <a:path extrusionOk="0" h="120000" w="120000">
                <a:moveTo>
                  <a:pt x="49730" y="5333"/>
                </a:moveTo>
                <a:lnTo>
                  <a:pt x="45365" y="5333"/>
                </a:lnTo>
                <a:lnTo>
                  <a:pt x="47209" y="11761"/>
                </a:lnTo>
                <a:lnTo>
                  <a:pt x="53082" y="16351"/>
                </a:lnTo>
                <a:lnTo>
                  <a:pt x="66672" y="16351"/>
                </a:lnTo>
                <a:lnTo>
                  <a:pt x="72555" y="11761"/>
                </a:lnTo>
                <a:lnTo>
                  <a:pt x="72609" y="11571"/>
                </a:lnTo>
                <a:lnTo>
                  <a:pt x="54555" y="11571"/>
                </a:lnTo>
                <a:lnTo>
                  <a:pt x="49960" y="7532"/>
                </a:lnTo>
                <a:lnTo>
                  <a:pt x="49730" y="5333"/>
                </a:lnTo>
                <a:close/>
              </a:path>
              <a:path extrusionOk="0" h="120000" w="120000">
                <a:moveTo>
                  <a:pt x="72555" y="0"/>
                </a:moveTo>
                <a:lnTo>
                  <a:pt x="71814" y="180"/>
                </a:lnTo>
                <a:lnTo>
                  <a:pt x="70711" y="923"/>
                </a:lnTo>
                <a:lnTo>
                  <a:pt x="70350" y="1466"/>
                </a:lnTo>
                <a:lnTo>
                  <a:pt x="70350" y="2209"/>
                </a:lnTo>
                <a:lnTo>
                  <a:pt x="69794" y="7532"/>
                </a:lnTo>
                <a:lnTo>
                  <a:pt x="65209" y="11571"/>
                </a:lnTo>
                <a:lnTo>
                  <a:pt x="72609" y="11571"/>
                </a:lnTo>
                <a:lnTo>
                  <a:pt x="74389" y="5333"/>
                </a:lnTo>
                <a:lnTo>
                  <a:pt x="87423" y="5333"/>
                </a:lnTo>
                <a:lnTo>
                  <a:pt x="83178" y="3330"/>
                </a:lnTo>
                <a:lnTo>
                  <a:pt x="78233" y="1524"/>
                </a:lnTo>
                <a:lnTo>
                  <a:pt x="73102" y="180"/>
                </a:lnTo>
                <a:lnTo>
                  <a:pt x="72555"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40" name="Google Shape;740;p87"/>
          <p:cNvSpPr/>
          <p:nvPr/>
        </p:nvSpPr>
        <p:spPr>
          <a:xfrm>
            <a:off x="885075" y="1230550"/>
            <a:ext cx="68400" cy="70500"/>
          </a:xfrm>
          <a:custGeom>
            <a:rect b="b" l="l" r="r" t="t"/>
            <a:pathLst>
              <a:path extrusionOk="0" h="120000" w="120000">
                <a:moveTo>
                  <a:pt x="60000" y="0"/>
                </a:moveTo>
                <a:lnTo>
                  <a:pt x="36565" y="4700"/>
                </a:lnTo>
                <a:lnTo>
                  <a:pt x="17502" y="17496"/>
                </a:lnTo>
                <a:lnTo>
                  <a:pt x="4687" y="36424"/>
                </a:lnTo>
                <a:lnTo>
                  <a:pt x="0" y="59523"/>
                </a:lnTo>
                <a:lnTo>
                  <a:pt x="4687" y="82680"/>
                </a:lnTo>
                <a:lnTo>
                  <a:pt x="17502" y="101739"/>
                </a:lnTo>
                <a:lnTo>
                  <a:pt x="36565" y="114666"/>
                </a:lnTo>
                <a:lnTo>
                  <a:pt x="60000" y="119428"/>
                </a:lnTo>
                <a:lnTo>
                  <a:pt x="83434" y="114720"/>
                </a:lnTo>
                <a:lnTo>
                  <a:pt x="90076" y="110246"/>
                </a:lnTo>
                <a:lnTo>
                  <a:pt x="60000" y="110246"/>
                </a:lnTo>
                <a:lnTo>
                  <a:pt x="40137" y="106251"/>
                </a:lnTo>
                <a:lnTo>
                  <a:pt x="23888" y="95364"/>
                </a:lnTo>
                <a:lnTo>
                  <a:pt x="12918" y="79236"/>
                </a:lnTo>
                <a:lnTo>
                  <a:pt x="8891" y="59523"/>
                </a:lnTo>
                <a:lnTo>
                  <a:pt x="12918" y="39877"/>
                </a:lnTo>
                <a:lnTo>
                  <a:pt x="23888" y="23880"/>
                </a:lnTo>
                <a:lnTo>
                  <a:pt x="40137" y="13118"/>
                </a:lnTo>
                <a:lnTo>
                  <a:pt x="60000" y="9180"/>
                </a:lnTo>
                <a:lnTo>
                  <a:pt x="90228" y="9180"/>
                </a:lnTo>
                <a:lnTo>
                  <a:pt x="83434" y="4649"/>
                </a:lnTo>
                <a:lnTo>
                  <a:pt x="60000" y="0"/>
                </a:lnTo>
                <a:close/>
              </a:path>
              <a:path extrusionOk="0" h="120000" w="120000">
                <a:moveTo>
                  <a:pt x="90228" y="9180"/>
                </a:moveTo>
                <a:lnTo>
                  <a:pt x="60000" y="9180"/>
                </a:lnTo>
                <a:lnTo>
                  <a:pt x="79803" y="13118"/>
                </a:lnTo>
                <a:lnTo>
                  <a:pt x="95923" y="23880"/>
                </a:lnTo>
                <a:lnTo>
                  <a:pt x="106766" y="39877"/>
                </a:lnTo>
                <a:lnTo>
                  <a:pt x="110735" y="59523"/>
                </a:lnTo>
                <a:lnTo>
                  <a:pt x="106766" y="79236"/>
                </a:lnTo>
                <a:lnTo>
                  <a:pt x="95923" y="95364"/>
                </a:lnTo>
                <a:lnTo>
                  <a:pt x="79803" y="106251"/>
                </a:lnTo>
                <a:lnTo>
                  <a:pt x="60000" y="110246"/>
                </a:lnTo>
                <a:lnTo>
                  <a:pt x="90076" y="110246"/>
                </a:lnTo>
                <a:lnTo>
                  <a:pt x="102497" y="101882"/>
                </a:lnTo>
                <a:lnTo>
                  <a:pt x="115312" y="82840"/>
                </a:lnTo>
                <a:lnTo>
                  <a:pt x="120001" y="59523"/>
                </a:lnTo>
                <a:lnTo>
                  <a:pt x="115312" y="36272"/>
                </a:lnTo>
                <a:lnTo>
                  <a:pt x="102497" y="17361"/>
                </a:lnTo>
                <a:lnTo>
                  <a:pt x="90228" y="918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41" name="Google Shape;741;p87"/>
          <p:cNvSpPr txBox="1"/>
          <p:nvPr/>
        </p:nvSpPr>
        <p:spPr>
          <a:xfrm>
            <a:off x="0" y="154400"/>
            <a:ext cx="9144000" cy="654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300">
                <a:solidFill>
                  <a:srgbClr val="FFFFFF"/>
                </a:solidFill>
                <a:latin typeface="Avenir"/>
                <a:ea typeface="Avenir"/>
                <a:cs typeface="Avenir"/>
                <a:sym typeface="Avenir"/>
              </a:rPr>
              <a:t>HubSpot is so much more than software.</a:t>
            </a:r>
            <a:endParaRPr sz="3300">
              <a:solidFill>
                <a:srgbClr val="FFFFFF"/>
              </a:solidFill>
              <a:latin typeface="Avenir"/>
              <a:ea typeface="Avenir"/>
              <a:cs typeface="Avenir"/>
              <a:sym typeface="Avenir"/>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5" name="Shape 745"/>
        <p:cNvGrpSpPr/>
        <p:nvPr/>
      </p:nvGrpSpPr>
      <p:grpSpPr>
        <a:xfrm>
          <a:off x="0" y="0"/>
          <a:ext cx="0" cy="0"/>
          <a:chOff x="0" y="0"/>
          <a:chExt cx="0" cy="0"/>
        </a:xfrm>
      </p:grpSpPr>
      <p:sp>
        <p:nvSpPr>
          <p:cNvPr id="746" name="Google Shape;746;p88"/>
          <p:cNvSpPr txBox="1"/>
          <p:nvPr/>
        </p:nvSpPr>
        <p:spPr>
          <a:xfrm>
            <a:off x="0" y="154400"/>
            <a:ext cx="9144000" cy="654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300">
                <a:solidFill>
                  <a:srgbClr val="FFFFFF"/>
                </a:solidFill>
                <a:latin typeface="Avenir"/>
                <a:ea typeface="Avenir"/>
                <a:cs typeface="Avenir"/>
                <a:sym typeface="Avenir"/>
              </a:rPr>
              <a:t>HubSpot is so much more than software.</a:t>
            </a:r>
            <a:endParaRPr sz="3300">
              <a:solidFill>
                <a:srgbClr val="FFFFFF"/>
              </a:solidFill>
              <a:latin typeface="Avenir"/>
              <a:ea typeface="Avenir"/>
              <a:cs typeface="Avenir"/>
              <a:sym typeface="Avenir"/>
            </a:endParaRPr>
          </a:p>
        </p:txBody>
      </p:sp>
      <p:sp>
        <p:nvSpPr>
          <p:cNvPr id="747" name="Google Shape;747;p88"/>
          <p:cNvSpPr/>
          <p:nvPr/>
        </p:nvSpPr>
        <p:spPr>
          <a:xfrm>
            <a:off x="526200" y="1145300"/>
            <a:ext cx="3851100" cy="1632600"/>
          </a:xfrm>
          <a:custGeom>
            <a:rect b="b" l="l" r="r" t="t"/>
            <a:pathLst>
              <a:path extrusionOk="0" h="120000" w="120000">
                <a:moveTo>
                  <a:pt x="0" y="0"/>
                </a:moveTo>
                <a:lnTo>
                  <a:pt x="120000" y="0"/>
                </a:lnTo>
                <a:lnTo>
                  <a:pt x="120000" y="119979"/>
                </a:lnTo>
                <a:lnTo>
                  <a:pt x="0" y="119979"/>
                </a:lnTo>
                <a:lnTo>
                  <a:pt x="0" y="0"/>
                </a:lnTo>
                <a:close/>
              </a:path>
            </a:pathLst>
          </a:custGeom>
          <a:solidFill>
            <a:srgbClr val="000000">
              <a:alpha val="19610"/>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48" name="Google Shape;748;p88"/>
          <p:cNvSpPr/>
          <p:nvPr/>
        </p:nvSpPr>
        <p:spPr>
          <a:xfrm>
            <a:off x="571355" y="1145180"/>
            <a:ext cx="3851100" cy="1576500"/>
          </a:xfrm>
          <a:custGeom>
            <a:rect b="b" l="l" r="r" t="t"/>
            <a:pathLst>
              <a:path extrusionOk="0" h="120000" w="120000">
                <a:moveTo>
                  <a:pt x="0" y="120000"/>
                </a:moveTo>
                <a:lnTo>
                  <a:pt x="119999" y="120000"/>
                </a:lnTo>
                <a:lnTo>
                  <a:pt x="119999" y="0"/>
                </a:lnTo>
                <a:lnTo>
                  <a:pt x="0" y="0"/>
                </a:lnTo>
                <a:lnTo>
                  <a:pt x="0" y="120000"/>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49" name="Google Shape;749;p88"/>
          <p:cNvSpPr/>
          <p:nvPr/>
        </p:nvSpPr>
        <p:spPr>
          <a:xfrm>
            <a:off x="526200" y="2953350"/>
            <a:ext cx="3851100" cy="1632600"/>
          </a:xfrm>
          <a:custGeom>
            <a:rect b="b" l="l" r="r" t="t"/>
            <a:pathLst>
              <a:path extrusionOk="0" h="120000" w="120000">
                <a:moveTo>
                  <a:pt x="0" y="0"/>
                </a:moveTo>
                <a:lnTo>
                  <a:pt x="120000" y="0"/>
                </a:lnTo>
                <a:lnTo>
                  <a:pt x="120000" y="119979"/>
                </a:lnTo>
                <a:lnTo>
                  <a:pt x="0" y="119979"/>
                </a:lnTo>
                <a:lnTo>
                  <a:pt x="0" y="0"/>
                </a:lnTo>
                <a:close/>
              </a:path>
            </a:pathLst>
          </a:custGeom>
          <a:solidFill>
            <a:srgbClr val="000000">
              <a:alpha val="19610"/>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50" name="Google Shape;750;p88"/>
          <p:cNvSpPr/>
          <p:nvPr/>
        </p:nvSpPr>
        <p:spPr>
          <a:xfrm>
            <a:off x="571355" y="2953227"/>
            <a:ext cx="3851100" cy="1576500"/>
          </a:xfrm>
          <a:custGeom>
            <a:rect b="b" l="l" r="r" t="t"/>
            <a:pathLst>
              <a:path extrusionOk="0" h="120000" w="120000">
                <a:moveTo>
                  <a:pt x="0" y="120000"/>
                </a:moveTo>
                <a:lnTo>
                  <a:pt x="119999" y="120000"/>
                </a:lnTo>
                <a:lnTo>
                  <a:pt x="119999" y="0"/>
                </a:lnTo>
                <a:lnTo>
                  <a:pt x="0" y="0"/>
                </a:lnTo>
                <a:lnTo>
                  <a:pt x="0" y="120000"/>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51" name="Google Shape;751;p88"/>
          <p:cNvSpPr/>
          <p:nvPr/>
        </p:nvSpPr>
        <p:spPr>
          <a:xfrm>
            <a:off x="4760300" y="1145275"/>
            <a:ext cx="3851100" cy="1632600"/>
          </a:xfrm>
          <a:custGeom>
            <a:rect b="b" l="l" r="r" t="t"/>
            <a:pathLst>
              <a:path extrusionOk="0" h="120000" w="120000">
                <a:moveTo>
                  <a:pt x="0" y="0"/>
                </a:moveTo>
                <a:lnTo>
                  <a:pt x="120000" y="0"/>
                </a:lnTo>
                <a:lnTo>
                  <a:pt x="120000" y="119979"/>
                </a:lnTo>
                <a:lnTo>
                  <a:pt x="0" y="119979"/>
                </a:lnTo>
                <a:lnTo>
                  <a:pt x="0" y="0"/>
                </a:lnTo>
                <a:close/>
              </a:path>
            </a:pathLst>
          </a:custGeom>
          <a:solidFill>
            <a:srgbClr val="000000">
              <a:alpha val="19610"/>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52" name="Google Shape;752;p88"/>
          <p:cNvSpPr/>
          <p:nvPr/>
        </p:nvSpPr>
        <p:spPr>
          <a:xfrm>
            <a:off x="4805454" y="1145180"/>
            <a:ext cx="3851100" cy="1576500"/>
          </a:xfrm>
          <a:custGeom>
            <a:rect b="b" l="l" r="r" t="t"/>
            <a:pathLst>
              <a:path extrusionOk="0" h="120000" w="120000">
                <a:moveTo>
                  <a:pt x="0" y="120000"/>
                </a:moveTo>
                <a:lnTo>
                  <a:pt x="119999" y="120000"/>
                </a:lnTo>
                <a:lnTo>
                  <a:pt x="119999" y="0"/>
                </a:lnTo>
                <a:lnTo>
                  <a:pt x="0" y="0"/>
                </a:lnTo>
                <a:lnTo>
                  <a:pt x="0" y="120000"/>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53" name="Google Shape;753;p88"/>
          <p:cNvSpPr/>
          <p:nvPr/>
        </p:nvSpPr>
        <p:spPr>
          <a:xfrm>
            <a:off x="4760300" y="2953350"/>
            <a:ext cx="3851100" cy="1632600"/>
          </a:xfrm>
          <a:custGeom>
            <a:rect b="b" l="l" r="r" t="t"/>
            <a:pathLst>
              <a:path extrusionOk="0" h="120000" w="120000">
                <a:moveTo>
                  <a:pt x="0" y="0"/>
                </a:moveTo>
                <a:lnTo>
                  <a:pt x="120000" y="0"/>
                </a:lnTo>
                <a:lnTo>
                  <a:pt x="120000" y="119979"/>
                </a:lnTo>
                <a:lnTo>
                  <a:pt x="0" y="119979"/>
                </a:lnTo>
                <a:lnTo>
                  <a:pt x="0" y="0"/>
                </a:lnTo>
                <a:close/>
              </a:path>
            </a:pathLst>
          </a:custGeom>
          <a:solidFill>
            <a:srgbClr val="000000">
              <a:alpha val="19610"/>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54" name="Google Shape;754;p88"/>
          <p:cNvSpPr/>
          <p:nvPr/>
        </p:nvSpPr>
        <p:spPr>
          <a:xfrm>
            <a:off x="4805454" y="2953227"/>
            <a:ext cx="3851100" cy="1576500"/>
          </a:xfrm>
          <a:custGeom>
            <a:rect b="b" l="l" r="r" t="t"/>
            <a:pathLst>
              <a:path extrusionOk="0" h="120000" w="120000">
                <a:moveTo>
                  <a:pt x="0" y="120000"/>
                </a:moveTo>
                <a:lnTo>
                  <a:pt x="119999" y="120000"/>
                </a:lnTo>
                <a:lnTo>
                  <a:pt x="119999" y="0"/>
                </a:lnTo>
                <a:lnTo>
                  <a:pt x="0" y="0"/>
                </a:lnTo>
                <a:lnTo>
                  <a:pt x="0" y="120000"/>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55" name="Google Shape;755;p88"/>
          <p:cNvSpPr/>
          <p:nvPr/>
        </p:nvSpPr>
        <p:spPr>
          <a:xfrm>
            <a:off x="571355" y="1101787"/>
            <a:ext cx="3851100" cy="43500"/>
          </a:xfrm>
          <a:custGeom>
            <a:rect b="b" l="l" r="r" t="t"/>
            <a:pathLst>
              <a:path extrusionOk="0" h="120000" w="120000">
                <a:moveTo>
                  <a:pt x="0" y="120000"/>
                </a:moveTo>
                <a:lnTo>
                  <a:pt x="119999" y="120000"/>
                </a:lnTo>
                <a:lnTo>
                  <a:pt x="119999" y="0"/>
                </a:lnTo>
                <a:lnTo>
                  <a:pt x="0" y="0"/>
                </a:lnTo>
                <a:lnTo>
                  <a:pt x="0" y="120000"/>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56" name="Google Shape;756;p88"/>
          <p:cNvSpPr/>
          <p:nvPr/>
        </p:nvSpPr>
        <p:spPr>
          <a:xfrm>
            <a:off x="571355" y="2909834"/>
            <a:ext cx="3851100" cy="43500"/>
          </a:xfrm>
          <a:custGeom>
            <a:rect b="b" l="l" r="r" t="t"/>
            <a:pathLst>
              <a:path extrusionOk="0" h="120000" w="120000">
                <a:moveTo>
                  <a:pt x="0" y="120000"/>
                </a:moveTo>
                <a:lnTo>
                  <a:pt x="119999" y="120000"/>
                </a:lnTo>
                <a:lnTo>
                  <a:pt x="119999" y="0"/>
                </a:lnTo>
                <a:lnTo>
                  <a:pt x="0" y="0"/>
                </a:lnTo>
                <a:lnTo>
                  <a:pt x="0" y="120000"/>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57" name="Google Shape;757;p88"/>
          <p:cNvSpPr/>
          <p:nvPr/>
        </p:nvSpPr>
        <p:spPr>
          <a:xfrm>
            <a:off x="4805454" y="1101787"/>
            <a:ext cx="3851100" cy="43500"/>
          </a:xfrm>
          <a:custGeom>
            <a:rect b="b" l="l" r="r" t="t"/>
            <a:pathLst>
              <a:path extrusionOk="0" h="120000" w="120000">
                <a:moveTo>
                  <a:pt x="0" y="120000"/>
                </a:moveTo>
                <a:lnTo>
                  <a:pt x="119999" y="120000"/>
                </a:lnTo>
                <a:lnTo>
                  <a:pt x="119999" y="0"/>
                </a:lnTo>
                <a:lnTo>
                  <a:pt x="0" y="0"/>
                </a:lnTo>
                <a:lnTo>
                  <a:pt x="0" y="120000"/>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58" name="Google Shape;758;p88"/>
          <p:cNvSpPr/>
          <p:nvPr/>
        </p:nvSpPr>
        <p:spPr>
          <a:xfrm>
            <a:off x="4805454" y="2909834"/>
            <a:ext cx="3851100" cy="43500"/>
          </a:xfrm>
          <a:custGeom>
            <a:rect b="b" l="l" r="r" t="t"/>
            <a:pathLst>
              <a:path extrusionOk="0" h="120000" w="120000">
                <a:moveTo>
                  <a:pt x="0" y="120000"/>
                </a:moveTo>
                <a:lnTo>
                  <a:pt x="119999" y="120000"/>
                </a:lnTo>
                <a:lnTo>
                  <a:pt x="119999" y="0"/>
                </a:lnTo>
                <a:lnTo>
                  <a:pt x="0" y="0"/>
                </a:lnTo>
                <a:lnTo>
                  <a:pt x="0" y="120000"/>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59" name="Google Shape;759;p88"/>
          <p:cNvSpPr txBox="1"/>
          <p:nvPr/>
        </p:nvSpPr>
        <p:spPr>
          <a:xfrm>
            <a:off x="571355" y="2206813"/>
            <a:ext cx="3851100" cy="299100"/>
          </a:xfrm>
          <a:prstGeom prst="rect">
            <a:avLst/>
          </a:prstGeom>
          <a:noFill/>
          <a:ln>
            <a:noFill/>
          </a:ln>
        </p:spPr>
        <p:txBody>
          <a:bodyPr anchorCtr="0" anchor="t" bIns="0" lIns="0" spcFirstLastPara="1" rIns="0" wrap="square" tIns="0">
            <a:noAutofit/>
          </a:bodyPr>
          <a:lstStyle/>
          <a:p>
            <a:pPr indent="-762040" lvl="0" marL="1104940" marR="334506" rtl="0" algn="ctr">
              <a:lnSpc>
                <a:spcPct val="154600"/>
              </a:lnSpc>
              <a:spcBef>
                <a:spcPts val="0"/>
              </a:spcBef>
              <a:spcAft>
                <a:spcPts val="0"/>
              </a:spcAft>
              <a:buNone/>
            </a:pPr>
            <a:r>
              <a:rPr lang="en" sz="971">
                <a:solidFill>
                  <a:srgbClr val="3B3F3F"/>
                </a:solidFill>
                <a:latin typeface="Avenir"/>
                <a:ea typeface="Avenir"/>
                <a:cs typeface="Avenir"/>
                <a:sym typeface="Avenir"/>
              </a:rPr>
              <a:t>Unlimited phone and email support for </a:t>
            </a:r>
            <a:endParaRPr sz="971">
              <a:solidFill>
                <a:srgbClr val="3B3F3F"/>
              </a:solidFill>
              <a:latin typeface="Avenir"/>
              <a:ea typeface="Avenir"/>
              <a:cs typeface="Avenir"/>
              <a:sym typeface="Avenir"/>
            </a:endParaRPr>
          </a:p>
          <a:p>
            <a:pPr indent="-762040" lvl="0" marL="1104940" marR="334506" rtl="0" algn="ctr">
              <a:lnSpc>
                <a:spcPct val="154600"/>
              </a:lnSpc>
              <a:spcBef>
                <a:spcPts val="0"/>
              </a:spcBef>
              <a:spcAft>
                <a:spcPts val="0"/>
              </a:spcAft>
              <a:buNone/>
            </a:pPr>
            <a:r>
              <a:rPr lang="en" sz="971">
                <a:solidFill>
                  <a:srgbClr val="3B3F3F"/>
                </a:solidFill>
                <a:latin typeface="Avenir"/>
                <a:ea typeface="Avenir"/>
                <a:cs typeface="Avenir"/>
                <a:sym typeface="Avenir"/>
              </a:rPr>
              <a:t>Professional &amp; Enterprise customers, for life</a:t>
            </a:r>
            <a:endParaRPr sz="971">
              <a:solidFill>
                <a:srgbClr val="000000"/>
              </a:solidFill>
              <a:latin typeface="Avenir"/>
              <a:ea typeface="Avenir"/>
              <a:cs typeface="Avenir"/>
              <a:sym typeface="Avenir"/>
            </a:endParaRPr>
          </a:p>
        </p:txBody>
      </p:sp>
      <p:sp>
        <p:nvSpPr>
          <p:cNvPr id="760" name="Google Shape;760;p88"/>
          <p:cNvSpPr txBox="1"/>
          <p:nvPr/>
        </p:nvSpPr>
        <p:spPr>
          <a:xfrm>
            <a:off x="571355" y="4014919"/>
            <a:ext cx="3851100" cy="299100"/>
          </a:xfrm>
          <a:prstGeom prst="rect">
            <a:avLst/>
          </a:prstGeom>
          <a:noFill/>
          <a:ln>
            <a:noFill/>
          </a:ln>
        </p:spPr>
        <p:txBody>
          <a:bodyPr anchorCtr="0" anchor="t" bIns="0" lIns="0" spcFirstLastPara="1" rIns="0" wrap="square" tIns="0">
            <a:noAutofit/>
          </a:bodyPr>
          <a:lstStyle/>
          <a:p>
            <a:pPr indent="-203405" lvl="0" marL="546305" marR="337869" rtl="0" algn="ctr">
              <a:lnSpc>
                <a:spcPct val="154600"/>
              </a:lnSpc>
              <a:spcBef>
                <a:spcPts val="0"/>
              </a:spcBef>
              <a:spcAft>
                <a:spcPts val="0"/>
              </a:spcAft>
              <a:buNone/>
            </a:pPr>
            <a:r>
              <a:rPr lang="en" sz="971">
                <a:solidFill>
                  <a:srgbClr val="3B3F3F"/>
                </a:solidFill>
                <a:latin typeface="Avenir"/>
                <a:ea typeface="Avenir"/>
                <a:cs typeface="Avenir"/>
                <a:sym typeface="Avenir"/>
              </a:rPr>
              <a:t>Connect with other HubSpot users through</a:t>
            </a:r>
            <a:endParaRPr sz="971">
              <a:solidFill>
                <a:srgbClr val="3B3F3F"/>
              </a:solidFill>
              <a:latin typeface="Avenir"/>
              <a:ea typeface="Avenir"/>
              <a:cs typeface="Avenir"/>
              <a:sym typeface="Avenir"/>
            </a:endParaRPr>
          </a:p>
          <a:p>
            <a:pPr indent="-203405" lvl="0" marL="546305" marR="337869" rtl="0" algn="ctr">
              <a:lnSpc>
                <a:spcPct val="154600"/>
              </a:lnSpc>
              <a:spcBef>
                <a:spcPts val="0"/>
              </a:spcBef>
              <a:spcAft>
                <a:spcPts val="0"/>
              </a:spcAft>
              <a:buNone/>
            </a:pPr>
            <a:r>
              <a:rPr lang="en" sz="971">
                <a:solidFill>
                  <a:srgbClr val="3B3F3F"/>
                </a:solidFill>
                <a:latin typeface="Avenir"/>
                <a:ea typeface="Avenir"/>
                <a:cs typeface="Avenir"/>
                <a:sym typeface="Avenir"/>
              </a:rPr>
              <a:t>the HubSpot Forums or User Groups</a:t>
            </a:r>
            <a:endParaRPr sz="971">
              <a:solidFill>
                <a:srgbClr val="000000"/>
              </a:solidFill>
              <a:latin typeface="Avenir"/>
              <a:ea typeface="Avenir"/>
              <a:cs typeface="Avenir"/>
              <a:sym typeface="Avenir"/>
            </a:endParaRPr>
          </a:p>
        </p:txBody>
      </p:sp>
      <p:sp>
        <p:nvSpPr>
          <p:cNvPr id="761" name="Google Shape;761;p88"/>
          <p:cNvSpPr txBox="1"/>
          <p:nvPr/>
        </p:nvSpPr>
        <p:spPr>
          <a:xfrm>
            <a:off x="4805454" y="2206893"/>
            <a:ext cx="3851100" cy="299100"/>
          </a:xfrm>
          <a:prstGeom prst="rect">
            <a:avLst/>
          </a:prstGeom>
          <a:noFill/>
          <a:ln>
            <a:noFill/>
          </a:ln>
        </p:spPr>
        <p:txBody>
          <a:bodyPr anchorCtr="0" anchor="t" bIns="0" lIns="0" spcFirstLastPara="1" rIns="0" wrap="square" tIns="0">
            <a:noAutofit/>
          </a:bodyPr>
          <a:lstStyle/>
          <a:p>
            <a:pPr indent="-902492" lvl="0" marL="1232692" marR="328344" rtl="0" algn="ctr">
              <a:lnSpc>
                <a:spcPct val="154600"/>
              </a:lnSpc>
              <a:spcBef>
                <a:spcPts val="0"/>
              </a:spcBef>
              <a:spcAft>
                <a:spcPts val="0"/>
              </a:spcAft>
              <a:buNone/>
            </a:pPr>
            <a:r>
              <a:rPr lang="en" sz="971">
                <a:solidFill>
                  <a:srgbClr val="3B3F3F"/>
                </a:solidFill>
                <a:latin typeface="Avenir"/>
                <a:ea typeface="Avenir"/>
                <a:cs typeface="Avenir"/>
                <a:sym typeface="Avenir"/>
              </a:rPr>
              <a:t>Search the Knowledge Base for user guides</a:t>
            </a:r>
            <a:endParaRPr sz="971">
              <a:solidFill>
                <a:srgbClr val="3B3F3F"/>
              </a:solidFill>
              <a:latin typeface="Avenir"/>
              <a:ea typeface="Avenir"/>
              <a:cs typeface="Avenir"/>
              <a:sym typeface="Avenir"/>
            </a:endParaRPr>
          </a:p>
          <a:p>
            <a:pPr indent="-902492" lvl="0" marL="1232692" marR="328344" rtl="0" algn="ctr">
              <a:lnSpc>
                <a:spcPct val="154600"/>
              </a:lnSpc>
              <a:spcBef>
                <a:spcPts val="0"/>
              </a:spcBef>
              <a:spcAft>
                <a:spcPts val="0"/>
              </a:spcAft>
              <a:buNone/>
            </a:pPr>
            <a:r>
              <a:rPr lang="en" sz="971">
                <a:solidFill>
                  <a:srgbClr val="3B3F3F"/>
                </a:solidFill>
                <a:latin typeface="Avenir"/>
                <a:ea typeface="Avenir"/>
                <a:cs typeface="Avenir"/>
                <a:sym typeface="Avenir"/>
              </a:rPr>
              <a:t>and help docs</a:t>
            </a:r>
            <a:endParaRPr sz="971">
              <a:solidFill>
                <a:srgbClr val="000000"/>
              </a:solidFill>
              <a:latin typeface="Avenir"/>
              <a:ea typeface="Avenir"/>
              <a:cs typeface="Avenir"/>
              <a:sym typeface="Avenir"/>
            </a:endParaRPr>
          </a:p>
        </p:txBody>
      </p:sp>
      <p:sp>
        <p:nvSpPr>
          <p:cNvPr id="762" name="Google Shape;762;p88"/>
          <p:cNvSpPr txBox="1"/>
          <p:nvPr/>
        </p:nvSpPr>
        <p:spPr>
          <a:xfrm>
            <a:off x="4805454" y="4067120"/>
            <a:ext cx="3851100" cy="96300"/>
          </a:xfrm>
          <a:prstGeom prst="rect">
            <a:avLst/>
          </a:prstGeom>
          <a:noFill/>
          <a:ln>
            <a:noFill/>
          </a:ln>
        </p:spPr>
        <p:txBody>
          <a:bodyPr anchorCtr="0" anchor="t" bIns="0" lIns="0" spcFirstLastPara="1" rIns="0" wrap="square" tIns="0">
            <a:noAutofit/>
          </a:bodyPr>
          <a:lstStyle/>
          <a:p>
            <a:pPr indent="-9541" lvl="0" marL="466741" marR="0" rtl="0" algn="ctr">
              <a:spcBef>
                <a:spcPts val="0"/>
              </a:spcBef>
              <a:spcAft>
                <a:spcPts val="0"/>
              </a:spcAft>
              <a:buNone/>
            </a:pPr>
            <a:r>
              <a:rPr lang="en" sz="971">
                <a:solidFill>
                  <a:srgbClr val="3B3F3F"/>
                </a:solidFill>
                <a:latin typeface="Avenir"/>
                <a:ea typeface="Avenir"/>
                <a:cs typeface="Avenir"/>
                <a:sym typeface="Avenir"/>
              </a:rPr>
              <a:t>Log and manage in-app support tickets</a:t>
            </a:r>
            <a:endParaRPr sz="971">
              <a:solidFill>
                <a:srgbClr val="000000"/>
              </a:solidFill>
              <a:latin typeface="Avenir"/>
              <a:ea typeface="Avenir"/>
              <a:cs typeface="Avenir"/>
              <a:sym typeface="Avenir"/>
            </a:endParaRPr>
          </a:p>
        </p:txBody>
      </p:sp>
      <p:sp>
        <p:nvSpPr>
          <p:cNvPr id="763" name="Google Shape;763;p88"/>
          <p:cNvSpPr txBox="1"/>
          <p:nvPr/>
        </p:nvSpPr>
        <p:spPr>
          <a:xfrm>
            <a:off x="3058100" y="4855625"/>
            <a:ext cx="3118200" cy="152400"/>
          </a:xfrm>
          <a:prstGeom prst="rect">
            <a:avLst/>
          </a:prstGeom>
          <a:noFill/>
          <a:ln>
            <a:noFill/>
          </a:ln>
        </p:spPr>
        <p:txBody>
          <a:bodyPr anchorCtr="0" anchor="t" bIns="0" lIns="0" spcFirstLastPara="1" rIns="0" wrap="square" tIns="0">
            <a:noAutofit/>
          </a:bodyPr>
          <a:lstStyle/>
          <a:p>
            <a:pPr indent="-11206" lvl="0" marL="11206" marR="0" rtl="0" algn="l">
              <a:spcBef>
                <a:spcPts val="0"/>
              </a:spcBef>
              <a:spcAft>
                <a:spcPts val="0"/>
              </a:spcAft>
              <a:buNone/>
            </a:pPr>
            <a:r>
              <a:rPr lang="en" sz="971">
                <a:solidFill>
                  <a:srgbClr val="FFFFFF"/>
                </a:solidFill>
                <a:latin typeface="Avenir"/>
                <a:ea typeface="Avenir"/>
                <a:cs typeface="Avenir"/>
                <a:sym typeface="Avenir"/>
              </a:rPr>
              <a:t>*Not applicable for our free or Starter  tools</a:t>
            </a:r>
            <a:endParaRPr sz="971">
              <a:solidFill>
                <a:srgbClr val="000000"/>
              </a:solidFill>
              <a:latin typeface="Avenir"/>
              <a:ea typeface="Avenir"/>
              <a:cs typeface="Avenir"/>
              <a:sym typeface="Avenir"/>
            </a:endParaRPr>
          </a:p>
        </p:txBody>
      </p:sp>
      <p:sp>
        <p:nvSpPr>
          <p:cNvPr id="764" name="Google Shape;764;p88"/>
          <p:cNvSpPr/>
          <p:nvPr/>
        </p:nvSpPr>
        <p:spPr>
          <a:xfrm>
            <a:off x="2197346" y="1349799"/>
            <a:ext cx="652500" cy="652500"/>
          </a:xfrm>
          <a:custGeom>
            <a:rect b="b" l="l" r="r" t="t"/>
            <a:pathLst>
              <a:path extrusionOk="0" h="120000" w="120000">
                <a:moveTo>
                  <a:pt x="59993" y="0"/>
                </a:moveTo>
                <a:lnTo>
                  <a:pt x="55072" y="198"/>
                </a:lnTo>
                <a:lnTo>
                  <a:pt x="50262" y="785"/>
                </a:lnTo>
                <a:lnTo>
                  <a:pt x="45576" y="1743"/>
                </a:lnTo>
                <a:lnTo>
                  <a:pt x="41030" y="3058"/>
                </a:lnTo>
                <a:lnTo>
                  <a:pt x="36641" y="4714"/>
                </a:lnTo>
                <a:lnTo>
                  <a:pt x="32422" y="6696"/>
                </a:lnTo>
                <a:lnTo>
                  <a:pt x="28391" y="8988"/>
                </a:lnTo>
                <a:lnTo>
                  <a:pt x="24562" y="11575"/>
                </a:lnTo>
                <a:lnTo>
                  <a:pt x="20950" y="14441"/>
                </a:lnTo>
                <a:lnTo>
                  <a:pt x="17571" y="17571"/>
                </a:lnTo>
                <a:lnTo>
                  <a:pt x="14441" y="20950"/>
                </a:lnTo>
                <a:lnTo>
                  <a:pt x="11575" y="24561"/>
                </a:lnTo>
                <a:lnTo>
                  <a:pt x="8988" y="28390"/>
                </a:lnTo>
                <a:lnTo>
                  <a:pt x="6696" y="32422"/>
                </a:lnTo>
                <a:lnTo>
                  <a:pt x="4714" y="36640"/>
                </a:lnTo>
                <a:lnTo>
                  <a:pt x="3058" y="41030"/>
                </a:lnTo>
                <a:lnTo>
                  <a:pt x="1743" y="45575"/>
                </a:lnTo>
                <a:lnTo>
                  <a:pt x="785" y="50261"/>
                </a:lnTo>
                <a:lnTo>
                  <a:pt x="198" y="55071"/>
                </a:lnTo>
                <a:lnTo>
                  <a:pt x="0" y="59991"/>
                </a:lnTo>
                <a:lnTo>
                  <a:pt x="198" y="64912"/>
                </a:lnTo>
                <a:lnTo>
                  <a:pt x="785" y="69723"/>
                </a:lnTo>
                <a:lnTo>
                  <a:pt x="1743" y="74409"/>
                </a:lnTo>
                <a:lnTo>
                  <a:pt x="3058" y="78954"/>
                </a:lnTo>
                <a:lnTo>
                  <a:pt x="4714" y="83344"/>
                </a:lnTo>
                <a:lnTo>
                  <a:pt x="6696" y="87562"/>
                </a:lnTo>
                <a:lnTo>
                  <a:pt x="8988" y="91594"/>
                </a:lnTo>
                <a:lnTo>
                  <a:pt x="11575" y="95423"/>
                </a:lnTo>
                <a:lnTo>
                  <a:pt x="14441" y="99035"/>
                </a:lnTo>
                <a:lnTo>
                  <a:pt x="17571" y="102413"/>
                </a:lnTo>
                <a:lnTo>
                  <a:pt x="20950" y="105543"/>
                </a:lnTo>
                <a:lnTo>
                  <a:pt x="24562" y="108410"/>
                </a:lnTo>
                <a:lnTo>
                  <a:pt x="28391" y="110996"/>
                </a:lnTo>
                <a:lnTo>
                  <a:pt x="32422" y="113289"/>
                </a:lnTo>
                <a:lnTo>
                  <a:pt x="36641" y="115270"/>
                </a:lnTo>
                <a:lnTo>
                  <a:pt x="41030" y="116926"/>
                </a:lnTo>
                <a:lnTo>
                  <a:pt x="45576" y="118241"/>
                </a:lnTo>
                <a:lnTo>
                  <a:pt x="50262" y="119200"/>
                </a:lnTo>
                <a:lnTo>
                  <a:pt x="55072" y="119786"/>
                </a:lnTo>
                <a:lnTo>
                  <a:pt x="59993" y="119985"/>
                </a:lnTo>
                <a:lnTo>
                  <a:pt x="64913" y="119786"/>
                </a:lnTo>
                <a:lnTo>
                  <a:pt x="69724" y="119200"/>
                </a:lnTo>
                <a:lnTo>
                  <a:pt x="74410" y="118241"/>
                </a:lnTo>
                <a:lnTo>
                  <a:pt x="78955" y="116926"/>
                </a:lnTo>
                <a:lnTo>
                  <a:pt x="83345" y="115270"/>
                </a:lnTo>
                <a:lnTo>
                  <a:pt x="87563" y="113289"/>
                </a:lnTo>
                <a:lnTo>
                  <a:pt x="91595" y="110996"/>
                </a:lnTo>
                <a:lnTo>
                  <a:pt x="95424" y="108410"/>
                </a:lnTo>
                <a:lnTo>
                  <a:pt x="99036" y="105543"/>
                </a:lnTo>
                <a:lnTo>
                  <a:pt x="102415" y="102413"/>
                </a:lnTo>
                <a:lnTo>
                  <a:pt x="105545" y="99035"/>
                </a:lnTo>
                <a:lnTo>
                  <a:pt x="108411" y="95423"/>
                </a:lnTo>
                <a:lnTo>
                  <a:pt x="110998" y="91594"/>
                </a:lnTo>
                <a:lnTo>
                  <a:pt x="113290" y="87562"/>
                </a:lnTo>
                <a:lnTo>
                  <a:pt x="115272" y="83344"/>
                </a:lnTo>
                <a:lnTo>
                  <a:pt x="116928" y="78954"/>
                </a:lnTo>
                <a:lnTo>
                  <a:pt x="118243" y="74409"/>
                </a:lnTo>
                <a:lnTo>
                  <a:pt x="119201" y="69723"/>
                </a:lnTo>
                <a:lnTo>
                  <a:pt x="119787" y="64912"/>
                </a:lnTo>
                <a:lnTo>
                  <a:pt x="119986" y="59991"/>
                </a:lnTo>
                <a:lnTo>
                  <a:pt x="119787" y="55071"/>
                </a:lnTo>
                <a:lnTo>
                  <a:pt x="119201" y="50261"/>
                </a:lnTo>
                <a:lnTo>
                  <a:pt x="118243" y="45575"/>
                </a:lnTo>
                <a:lnTo>
                  <a:pt x="116928" y="41030"/>
                </a:lnTo>
                <a:lnTo>
                  <a:pt x="115272" y="36640"/>
                </a:lnTo>
                <a:lnTo>
                  <a:pt x="113290" y="32422"/>
                </a:lnTo>
                <a:lnTo>
                  <a:pt x="110998" y="28390"/>
                </a:lnTo>
                <a:lnTo>
                  <a:pt x="108411" y="24561"/>
                </a:lnTo>
                <a:lnTo>
                  <a:pt x="105545" y="20950"/>
                </a:lnTo>
                <a:lnTo>
                  <a:pt x="102415" y="17571"/>
                </a:lnTo>
                <a:lnTo>
                  <a:pt x="99036" y="14441"/>
                </a:lnTo>
                <a:lnTo>
                  <a:pt x="95424" y="11575"/>
                </a:lnTo>
                <a:lnTo>
                  <a:pt x="91595" y="8988"/>
                </a:lnTo>
                <a:lnTo>
                  <a:pt x="87563" y="6696"/>
                </a:lnTo>
                <a:lnTo>
                  <a:pt x="83345" y="4714"/>
                </a:lnTo>
                <a:lnTo>
                  <a:pt x="78955" y="3058"/>
                </a:lnTo>
                <a:lnTo>
                  <a:pt x="74410" y="1743"/>
                </a:lnTo>
                <a:lnTo>
                  <a:pt x="69724" y="785"/>
                </a:lnTo>
                <a:lnTo>
                  <a:pt x="64913" y="198"/>
                </a:lnTo>
                <a:lnTo>
                  <a:pt x="59993" y="0"/>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65" name="Google Shape;765;p88"/>
          <p:cNvSpPr/>
          <p:nvPr/>
        </p:nvSpPr>
        <p:spPr>
          <a:xfrm>
            <a:off x="2387104" y="1513453"/>
            <a:ext cx="273000" cy="318000"/>
          </a:xfrm>
          <a:custGeom>
            <a:rect b="b" l="l" r="r" t="t"/>
            <a:pathLst>
              <a:path extrusionOk="0" h="120000" w="120000">
                <a:moveTo>
                  <a:pt x="85836" y="5111"/>
                </a:moveTo>
                <a:lnTo>
                  <a:pt x="59943" y="5111"/>
                </a:lnTo>
                <a:lnTo>
                  <a:pt x="72270" y="6300"/>
                </a:lnTo>
                <a:lnTo>
                  <a:pt x="83593" y="9686"/>
                </a:lnTo>
                <a:lnTo>
                  <a:pt x="93587" y="14997"/>
                </a:lnTo>
                <a:lnTo>
                  <a:pt x="101927" y="21961"/>
                </a:lnTo>
                <a:lnTo>
                  <a:pt x="108287" y="30306"/>
                </a:lnTo>
                <a:lnTo>
                  <a:pt x="112342" y="39762"/>
                </a:lnTo>
                <a:lnTo>
                  <a:pt x="113766" y="50055"/>
                </a:lnTo>
                <a:lnTo>
                  <a:pt x="113766" y="69884"/>
                </a:lnTo>
                <a:lnTo>
                  <a:pt x="112342" y="80177"/>
                </a:lnTo>
                <a:lnTo>
                  <a:pt x="108287" y="89633"/>
                </a:lnTo>
                <a:lnTo>
                  <a:pt x="101927" y="97978"/>
                </a:lnTo>
                <a:lnTo>
                  <a:pt x="93587" y="104942"/>
                </a:lnTo>
                <a:lnTo>
                  <a:pt x="83593" y="110253"/>
                </a:lnTo>
                <a:lnTo>
                  <a:pt x="72270" y="113639"/>
                </a:lnTo>
                <a:lnTo>
                  <a:pt x="59943" y="114828"/>
                </a:lnTo>
                <a:lnTo>
                  <a:pt x="59943" y="119940"/>
                </a:lnTo>
                <a:lnTo>
                  <a:pt x="72008" y="118921"/>
                </a:lnTo>
                <a:lnTo>
                  <a:pt x="83253" y="116000"/>
                </a:lnTo>
                <a:lnTo>
                  <a:pt x="93434" y="111379"/>
                </a:lnTo>
                <a:lnTo>
                  <a:pt x="102309" y="105262"/>
                </a:lnTo>
                <a:lnTo>
                  <a:pt x="109635" y="97850"/>
                </a:lnTo>
                <a:lnTo>
                  <a:pt x="115168" y="89347"/>
                </a:lnTo>
                <a:lnTo>
                  <a:pt x="118666" y="79956"/>
                </a:lnTo>
                <a:lnTo>
                  <a:pt x="119885" y="69884"/>
                </a:lnTo>
                <a:lnTo>
                  <a:pt x="119886" y="50055"/>
                </a:lnTo>
                <a:lnTo>
                  <a:pt x="118666" y="39980"/>
                </a:lnTo>
                <a:lnTo>
                  <a:pt x="115168" y="30590"/>
                </a:lnTo>
                <a:lnTo>
                  <a:pt x="109635" y="22088"/>
                </a:lnTo>
                <a:lnTo>
                  <a:pt x="102309" y="14677"/>
                </a:lnTo>
                <a:lnTo>
                  <a:pt x="93434" y="8560"/>
                </a:lnTo>
                <a:lnTo>
                  <a:pt x="85836" y="5111"/>
                </a:lnTo>
                <a:close/>
              </a:path>
              <a:path extrusionOk="0" h="120000" w="120000">
                <a:moveTo>
                  <a:pt x="59943" y="0"/>
                </a:moveTo>
                <a:lnTo>
                  <a:pt x="47877" y="1018"/>
                </a:lnTo>
                <a:lnTo>
                  <a:pt x="36632" y="3939"/>
                </a:lnTo>
                <a:lnTo>
                  <a:pt x="26451" y="8560"/>
                </a:lnTo>
                <a:lnTo>
                  <a:pt x="17576" y="14677"/>
                </a:lnTo>
                <a:lnTo>
                  <a:pt x="10250" y="22088"/>
                </a:lnTo>
                <a:lnTo>
                  <a:pt x="4717" y="30590"/>
                </a:lnTo>
                <a:lnTo>
                  <a:pt x="1219" y="39980"/>
                </a:lnTo>
                <a:lnTo>
                  <a:pt x="0" y="50055"/>
                </a:lnTo>
                <a:lnTo>
                  <a:pt x="0" y="69879"/>
                </a:lnTo>
                <a:lnTo>
                  <a:pt x="6119" y="69879"/>
                </a:lnTo>
                <a:lnTo>
                  <a:pt x="6119" y="50055"/>
                </a:lnTo>
                <a:lnTo>
                  <a:pt x="7543" y="39762"/>
                </a:lnTo>
                <a:lnTo>
                  <a:pt x="11598" y="30306"/>
                </a:lnTo>
                <a:lnTo>
                  <a:pt x="17958" y="21961"/>
                </a:lnTo>
                <a:lnTo>
                  <a:pt x="26298" y="14997"/>
                </a:lnTo>
                <a:lnTo>
                  <a:pt x="36292" y="9686"/>
                </a:lnTo>
                <a:lnTo>
                  <a:pt x="47615" y="6300"/>
                </a:lnTo>
                <a:lnTo>
                  <a:pt x="59943" y="5111"/>
                </a:lnTo>
                <a:lnTo>
                  <a:pt x="85836" y="5111"/>
                </a:lnTo>
                <a:lnTo>
                  <a:pt x="83253" y="3939"/>
                </a:lnTo>
                <a:lnTo>
                  <a:pt x="72008" y="1018"/>
                </a:lnTo>
                <a:lnTo>
                  <a:pt x="59943"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66" name="Google Shape;766;p88"/>
          <p:cNvSpPr/>
          <p:nvPr/>
        </p:nvSpPr>
        <p:spPr>
          <a:xfrm>
            <a:off x="2492917" y="1801995"/>
            <a:ext cx="57900" cy="36600"/>
          </a:xfrm>
          <a:custGeom>
            <a:rect b="b" l="l" r="r" t="t"/>
            <a:pathLst>
              <a:path extrusionOk="0" h="120000" w="120000">
                <a:moveTo>
                  <a:pt x="89991" y="0"/>
                </a:moveTo>
                <a:lnTo>
                  <a:pt x="29604" y="0"/>
                </a:lnTo>
                <a:lnTo>
                  <a:pt x="18111" y="3585"/>
                </a:lnTo>
                <a:lnTo>
                  <a:pt x="8697" y="13347"/>
                </a:lnTo>
                <a:lnTo>
                  <a:pt x="2335" y="27792"/>
                </a:lnTo>
                <a:lnTo>
                  <a:pt x="0" y="45434"/>
                </a:lnTo>
                <a:lnTo>
                  <a:pt x="0" y="73789"/>
                </a:lnTo>
                <a:lnTo>
                  <a:pt x="2335" y="91430"/>
                </a:lnTo>
                <a:lnTo>
                  <a:pt x="8697" y="105876"/>
                </a:lnTo>
                <a:lnTo>
                  <a:pt x="18111" y="115638"/>
                </a:lnTo>
                <a:lnTo>
                  <a:pt x="29604" y="119223"/>
                </a:lnTo>
                <a:lnTo>
                  <a:pt x="89991" y="119223"/>
                </a:lnTo>
                <a:lnTo>
                  <a:pt x="101485" y="115638"/>
                </a:lnTo>
                <a:lnTo>
                  <a:pt x="110898" y="105876"/>
                </a:lnTo>
                <a:lnTo>
                  <a:pt x="117260" y="91430"/>
                </a:lnTo>
                <a:lnTo>
                  <a:pt x="119597" y="73789"/>
                </a:lnTo>
                <a:lnTo>
                  <a:pt x="119597" y="45434"/>
                </a:lnTo>
                <a:lnTo>
                  <a:pt x="117260" y="27792"/>
                </a:lnTo>
                <a:lnTo>
                  <a:pt x="110898" y="13347"/>
                </a:lnTo>
                <a:lnTo>
                  <a:pt x="101485" y="3585"/>
                </a:lnTo>
                <a:lnTo>
                  <a:pt x="89991"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67" name="Google Shape;767;p88"/>
          <p:cNvSpPr/>
          <p:nvPr/>
        </p:nvSpPr>
        <p:spPr>
          <a:xfrm>
            <a:off x="2352285" y="1627220"/>
            <a:ext cx="48900" cy="97800"/>
          </a:xfrm>
          <a:custGeom>
            <a:rect b="b" l="l" r="r" t="t"/>
            <a:pathLst>
              <a:path extrusionOk="0" h="120000" w="120000">
                <a:moveTo>
                  <a:pt x="119734" y="0"/>
                </a:moveTo>
                <a:lnTo>
                  <a:pt x="51298" y="0"/>
                </a:lnTo>
                <a:lnTo>
                  <a:pt x="31349" y="1964"/>
                </a:lnTo>
                <a:lnTo>
                  <a:pt x="15041" y="7316"/>
                </a:lnTo>
                <a:lnTo>
                  <a:pt x="4036" y="15246"/>
                </a:lnTo>
                <a:lnTo>
                  <a:pt x="0" y="24943"/>
                </a:lnTo>
                <a:lnTo>
                  <a:pt x="0" y="94932"/>
                </a:lnTo>
                <a:lnTo>
                  <a:pt x="4036" y="104629"/>
                </a:lnTo>
                <a:lnTo>
                  <a:pt x="15041" y="112559"/>
                </a:lnTo>
                <a:lnTo>
                  <a:pt x="31349" y="117912"/>
                </a:lnTo>
                <a:lnTo>
                  <a:pt x="51298" y="119877"/>
                </a:lnTo>
                <a:lnTo>
                  <a:pt x="119734" y="119877"/>
                </a:lnTo>
                <a:lnTo>
                  <a:pt x="119734" y="103235"/>
                </a:lnTo>
                <a:lnTo>
                  <a:pt x="41876" y="103235"/>
                </a:lnTo>
                <a:lnTo>
                  <a:pt x="34199" y="99502"/>
                </a:lnTo>
                <a:lnTo>
                  <a:pt x="34199" y="20347"/>
                </a:lnTo>
                <a:lnTo>
                  <a:pt x="41876" y="16614"/>
                </a:lnTo>
                <a:lnTo>
                  <a:pt x="119734" y="16614"/>
                </a:lnTo>
                <a:lnTo>
                  <a:pt x="119734" y="0"/>
                </a:lnTo>
                <a:close/>
              </a:path>
              <a:path extrusionOk="0" h="120000" w="120000">
                <a:moveTo>
                  <a:pt x="119734" y="16614"/>
                </a:moveTo>
                <a:lnTo>
                  <a:pt x="85499" y="16614"/>
                </a:lnTo>
                <a:lnTo>
                  <a:pt x="85499" y="103235"/>
                </a:lnTo>
                <a:lnTo>
                  <a:pt x="119734" y="103235"/>
                </a:lnTo>
                <a:lnTo>
                  <a:pt x="119734" y="16614"/>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68" name="Google Shape;768;p88"/>
          <p:cNvSpPr/>
          <p:nvPr/>
        </p:nvSpPr>
        <p:spPr>
          <a:xfrm>
            <a:off x="2645924" y="1627206"/>
            <a:ext cx="48900" cy="97800"/>
          </a:xfrm>
          <a:custGeom>
            <a:rect b="b" l="l" r="r" t="t"/>
            <a:pathLst>
              <a:path extrusionOk="0" h="120000" w="120000">
                <a:moveTo>
                  <a:pt x="68434" y="0"/>
                </a:moveTo>
                <a:lnTo>
                  <a:pt x="0" y="0"/>
                </a:lnTo>
                <a:lnTo>
                  <a:pt x="0" y="119894"/>
                </a:lnTo>
                <a:lnTo>
                  <a:pt x="68434" y="119894"/>
                </a:lnTo>
                <a:lnTo>
                  <a:pt x="88377" y="117930"/>
                </a:lnTo>
                <a:lnTo>
                  <a:pt x="104685" y="112577"/>
                </a:lnTo>
                <a:lnTo>
                  <a:pt x="115693" y="104647"/>
                </a:lnTo>
                <a:lnTo>
                  <a:pt x="116271" y="103262"/>
                </a:lnTo>
                <a:lnTo>
                  <a:pt x="34199" y="103262"/>
                </a:lnTo>
                <a:lnTo>
                  <a:pt x="34199" y="16649"/>
                </a:lnTo>
                <a:lnTo>
                  <a:pt x="116274" y="16649"/>
                </a:lnTo>
                <a:lnTo>
                  <a:pt x="115693" y="15254"/>
                </a:lnTo>
                <a:lnTo>
                  <a:pt x="104685" y="7318"/>
                </a:lnTo>
                <a:lnTo>
                  <a:pt x="88377" y="1964"/>
                </a:lnTo>
                <a:lnTo>
                  <a:pt x="68434" y="0"/>
                </a:lnTo>
                <a:close/>
              </a:path>
              <a:path extrusionOk="0" h="120000" w="120000">
                <a:moveTo>
                  <a:pt x="116274" y="16649"/>
                </a:moveTo>
                <a:lnTo>
                  <a:pt x="77822" y="16649"/>
                </a:lnTo>
                <a:lnTo>
                  <a:pt x="85499" y="20373"/>
                </a:lnTo>
                <a:lnTo>
                  <a:pt x="85499" y="99538"/>
                </a:lnTo>
                <a:lnTo>
                  <a:pt x="77822" y="103262"/>
                </a:lnTo>
                <a:lnTo>
                  <a:pt x="116271" y="103262"/>
                </a:lnTo>
                <a:lnTo>
                  <a:pt x="119734" y="94950"/>
                </a:lnTo>
                <a:lnTo>
                  <a:pt x="119734" y="24961"/>
                </a:lnTo>
                <a:lnTo>
                  <a:pt x="116274" y="16649"/>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69" name="Google Shape;769;p88"/>
          <p:cNvSpPr/>
          <p:nvPr/>
        </p:nvSpPr>
        <p:spPr>
          <a:xfrm>
            <a:off x="6431451" y="1349834"/>
            <a:ext cx="652500" cy="6525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70" name="Google Shape;770;p88"/>
          <p:cNvSpPr/>
          <p:nvPr/>
        </p:nvSpPr>
        <p:spPr>
          <a:xfrm>
            <a:off x="2170650" y="3157877"/>
            <a:ext cx="652500" cy="652500"/>
          </a:xfrm>
          <a:custGeom>
            <a:rect b="b" l="l" r="r" t="t"/>
            <a:pathLst>
              <a:path extrusionOk="0" h="120000" w="120000">
                <a:moveTo>
                  <a:pt x="59993" y="0"/>
                </a:moveTo>
                <a:lnTo>
                  <a:pt x="55072" y="198"/>
                </a:lnTo>
                <a:lnTo>
                  <a:pt x="50262" y="785"/>
                </a:lnTo>
                <a:lnTo>
                  <a:pt x="45576" y="1743"/>
                </a:lnTo>
                <a:lnTo>
                  <a:pt x="41030" y="3058"/>
                </a:lnTo>
                <a:lnTo>
                  <a:pt x="36641" y="4714"/>
                </a:lnTo>
                <a:lnTo>
                  <a:pt x="32422" y="6696"/>
                </a:lnTo>
                <a:lnTo>
                  <a:pt x="28391" y="8988"/>
                </a:lnTo>
                <a:lnTo>
                  <a:pt x="24562" y="11575"/>
                </a:lnTo>
                <a:lnTo>
                  <a:pt x="20950" y="14441"/>
                </a:lnTo>
                <a:lnTo>
                  <a:pt x="17571" y="17571"/>
                </a:lnTo>
                <a:lnTo>
                  <a:pt x="14441" y="20950"/>
                </a:lnTo>
                <a:lnTo>
                  <a:pt x="11575" y="24561"/>
                </a:lnTo>
                <a:lnTo>
                  <a:pt x="8988" y="28390"/>
                </a:lnTo>
                <a:lnTo>
                  <a:pt x="6696" y="32422"/>
                </a:lnTo>
                <a:lnTo>
                  <a:pt x="4714" y="36640"/>
                </a:lnTo>
                <a:lnTo>
                  <a:pt x="3058" y="41030"/>
                </a:lnTo>
                <a:lnTo>
                  <a:pt x="1743" y="45575"/>
                </a:lnTo>
                <a:lnTo>
                  <a:pt x="785" y="50261"/>
                </a:lnTo>
                <a:lnTo>
                  <a:pt x="198" y="55071"/>
                </a:lnTo>
                <a:lnTo>
                  <a:pt x="0" y="59991"/>
                </a:lnTo>
                <a:lnTo>
                  <a:pt x="198" y="64912"/>
                </a:lnTo>
                <a:lnTo>
                  <a:pt x="785" y="69723"/>
                </a:lnTo>
                <a:lnTo>
                  <a:pt x="1743" y="74409"/>
                </a:lnTo>
                <a:lnTo>
                  <a:pt x="3058" y="78954"/>
                </a:lnTo>
                <a:lnTo>
                  <a:pt x="4714" y="83344"/>
                </a:lnTo>
                <a:lnTo>
                  <a:pt x="6696" y="87562"/>
                </a:lnTo>
                <a:lnTo>
                  <a:pt x="8988" y="91594"/>
                </a:lnTo>
                <a:lnTo>
                  <a:pt x="11575" y="95423"/>
                </a:lnTo>
                <a:lnTo>
                  <a:pt x="14441" y="99035"/>
                </a:lnTo>
                <a:lnTo>
                  <a:pt x="17571" y="102413"/>
                </a:lnTo>
                <a:lnTo>
                  <a:pt x="20950" y="105543"/>
                </a:lnTo>
                <a:lnTo>
                  <a:pt x="24562" y="108410"/>
                </a:lnTo>
                <a:lnTo>
                  <a:pt x="28391" y="110996"/>
                </a:lnTo>
                <a:lnTo>
                  <a:pt x="32422" y="113289"/>
                </a:lnTo>
                <a:lnTo>
                  <a:pt x="36641" y="115270"/>
                </a:lnTo>
                <a:lnTo>
                  <a:pt x="41030" y="116926"/>
                </a:lnTo>
                <a:lnTo>
                  <a:pt x="45576" y="118241"/>
                </a:lnTo>
                <a:lnTo>
                  <a:pt x="50262" y="119200"/>
                </a:lnTo>
                <a:lnTo>
                  <a:pt x="55072" y="119786"/>
                </a:lnTo>
                <a:lnTo>
                  <a:pt x="59993" y="119985"/>
                </a:lnTo>
                <a:lnTo>
                  <a:pt x="64913" y="119786"/>
                </a:lnTo>
                <a:lnTo>
                  <a:pt x="69724" y="119200"/>
                </a:lnTo>
                <a:lnTo>
                  <a:pt x="74410" y="118241"/>
                </a:lnTo>
                <a:lnTo>
                  <a:pt x="78955" y="116926"/>
                </a:lnTo>
                <a:lnTo>
                  <a:pt x="83345" y="115270"/>
                </a:lnTo>
                <a:lnTo>
                  <a:pt x="87563" y="113289"/>
                </a:lnTo>
                <a:lnTo>
                  <a:pt x="91595" y="110996"/>
                </a:lnTo>
                <a:lnTo>
                  <a:pt x="95424" y="108410"/>
                </a:lnTo>
                <a:lnTo>
                  <a:pt x="99036" y="105543"/>
                </a:lnTo>
                <a:lnTo>
                  <a:pt x="102415" y="102413"/>
                </a:lnTo>
                <a:lnTo>
                  <a:pt x="105545" y="99035"/>
                </a:lnTo>
                <a:lnTo>
                  <a:pt x="108411" y="95423"/>
                </a:lnTo>
                <a:lnTo>
                  <a:pt x="110998" y="91594"/>
                </a:lnTo>
                <a:lnTo>
                  <a:pt x="113290" y="87562"/>
                </a:lnTo>
                <a:lnTo>
                  <a:pt x="115272" y="83344"/>
                </a:lnTo>
                <a:lnTo>
                  <a:pt x="116928" y="78954"/>
                </a:lnTo>
                <a:lnTo>
                  <a:pt x="118243" y="74409"/>
                </a:lnTo>
                <a:lnTo>
                  <a:pt x="119201" y="69723"/>
                </a:lnTo>
                <a:lnTo>
                  <a:pt x="119787" y="64912"/>
                </a:lnTo>
                <a:lnTo>
                  <a:pt x="119986" y="59991"/>
                </a:lnTo>
                <a:lnTo>
                  <a:pt x="119787" y="55071"/>
                </a:lnTo>
                <a:lnTo>
                  <a:pt x="119201" y="50261"/>
                </a:lnTo>
                <a:lnTo>
                  <a:pt x="118243" y="45575"/>
                </a:lnTo>
                <a:lnTo>
                  <a:pt x="116928" y="41030"/>
                </a:lnTo>
                <a:lnTo>
                  <a:pt x="115272" y="36640"/>
                </a:lnTo>
                <a:lnTo>
                  <a:pt x="113290" y="32422"/>
                </a:lnTo>
                <a:lnTo>
                  <a:pt x="110998" y="28390"/>
                </a:lnTo>
                <a:lnTo>
                  <a:pt x="108411" y="24561"/>
                </a:lnTo>
                <a:lnTo>
                  <a:pt x="105545" y="20950"/>
                </a:lnTo>
                <a:lnTo>
                  <a:pt x="102415" y="17571"/>
                </a:lnTo>
                <a:lnTo>
                  <a:pt x="99036" y="14441"/>
                </a:lnTo>
                <a:lnTo>
                  <a:pt x="95424" y="11575"/>
                </a:lnTo>
                <a:lnTo>
                  <a:pt x="91595" y="8988"/>
                </a:lnTo>
                <a:lnTo>
                  <a:pt x="87563" y="6696"/>
                </a:lnTo>
                <a:lnTo>
                  <a:pt x="83345" y="4714"/>
                </a:lnTo>
                <a:lnTo>
                  <a:pt x="78955" y="3058"/>
                </a:lnTo>
                <a:lnTo>
                  <a:pt x="74410" y="1743"/>
                </a:lnTo>
                <a:lnTo>
                  <a:pt x="69724" y="785"/>
                </a:lnTo>
                <a:lnTo>
                  <a:pt x="64913" y="198"/>
                </a:lnTo>
                <a:lnTo>
                  <a:pt x="59993" y="0"/>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71" name="Google Shape;771;p88"/>
          <p:cNvSpPr/>
          <p:nvPr/>
        </p:nvSpPr>
        <p:spPr>
          <a:xfrm>
            <a:off x="6431460" y="3183977"/>
            <a:ext cx="652500" cy="652500"/>
          </a:xfrm>
          <a:custGeom>
            <a:rect b="b" l="l" r="r" t="t"/>
            <a:pathLst>
              <a:path extrusionOk="0" h="120000" w="120000">
                <a:moveTo>
                  <a:pt x="59993" y="0"/>
                </a:moveTo>
                <a:lnTo>
                  <a:pt x="55073" y="198"/>
                </a:lnTo>
                <a:lnTo>
                  <a:pt x="50262" y="785"/>
                </a:lnTo>
                <a:lnTo>
                  <a:pt x="45576" y="1743"/>
                </a:lnTo>
                <a:lnTo>
                  <a:pt x="41030" y="3058"/>
                </a:lnTo>
                <a:lnTo>
                  <a:pt x="36641" y="4714"/>
                </a:lnTo>
                <a:lnTo>
                  <a:pt x="32422" y="6696"/>
                </a:lnTo>
                <a:lnTo>
                  <a:pt x="28391" y="8988"/>
                </a:lnTo>
                <a:lnTo>
                  <a:pt x="24562" y="11575"/>
                </a:lnTo>
                <a:lnTo>
                  <a:pt x="20950" y="14441"/>
                </a:lnTo>
                <a:lnTo>
                  <a:pt x="17571" y="17571"/>
                </a:lnTo>
                <a:lnTo>
                  <a:pt x="14441" y="20950"/>
                </a:lnTo>
                <a:lnTo>
                  <a:pt x="11575" y="24561"/>
                </a:lnTo>
                <a:lnTo>
                  <a:pt x="8988" y="28390"/>
                </a:lnTo>
                <a:lnTo>
                  <a:pt x="6696" y="32422"/>
                </a:lnTo>
                <a:lnTo>
                  <a:pt x="4714" y="36640"/>
                </a:lnTo>
                <a:lnTo>
                  <a:pt x="3058" y="41030"/>
                </a:lnTo>
                <a:lnTo>
                  <a:pt x="1743" y="45575"/>
                </a:lnTo>
                <a:lnTo>
                  <a:pt x="785" y="50261"/>
                </a:lnTo>
                <a:lnTo>
                  <a:pt x="198" y="55071"/>
                </a:lnTo>
                <a:lnTo>
                  <a:pt x="0" y="59991"/>
                </a:lnTo>
                <a:lnTo>
                  <a:pt x="198" y="64912"/>
                </a:lnTo>
                <a:lnTo>
                  <a:pt x="785" y="69723"/>
                </a:lnTo>
                <a:lnTo>
                  <a:pt x="1743" y="74409"/>
                </a:lnTo>
                <a:lnTo>
                  <a:pt x="3058" y="78954"/>
                </a:lnTo>
                <a:lnTo>
                  <a:pt x="4714" y="83344"/>
                </a:lnTo>
                <a:lnTo>
                  <a:pt x="6696" y="87562"/>
                </a:lnTo>
                <a:lnTo>
                  <a:pt x="8988" y="91594"/>
                </a:lnTo>
                <a:lnTo>
                  <a:pt x="11575" y="95423"/>
                </a:lnTo>
                <a:lnTo>
                  <a:pt x="14441" y="99035"/>
                </a:lnTo>
                <a:lnTo>
                  <a:pt x="17571" y="102413"/>
                </a:lnTo>
                <a:lnTo>
                  <a:pt x="20950" y="105543"/>
                </a:lnTo>
                <a:lnTo>
                  <a:pt x="24562" y="108410"/>
                </a:lnTo>
                <a:lnTo>
                  <a:pt x="28391" y="110996"/>
                </a:lnTo>
                <a:lnTo>
                  <a:pt x="32422" y="113289"/>
                </a:lnTo>
                <a:lnTo>
                  <a:pt x="36641" y="115270"/>
                </a:lnTo>
                <a:lnTo>
                  <a:pt x="41030" y="116926"/>
                </a:lnTo>
                <a:lnTo>
                  <a:pt x="45576" y="118241"/>
                </a:lnTo>
                <a:lnTo>
                  <a:pt x="50262" y="119200"/>
                </a:lnTo>
                <a:lnTo>
                  <a:pt x="55073" y="119786"/>
                </a:lnTo>
                <a:lnTo>
                  <a:pt x="59993" y="119985"/>
                </a:lnTo>
                <a:lnTo>
                  <a:pt x="64913" y="119786"/>
                </a:lnTo>
                <a:lnTo>
                  <a:pt x="69724" y="119200"/>
                </a:lnTo>
                <a:lnTo>
                  <a:pt x="74410" y="118241"/>
                </a:lnTo>
                <a:lnTo>
                  <a:pt x="78955" y="116926"/>
                </a:lnTo>
                <a:lnTo>
                  <a:pt x="83345" y="115270"/>
                </a:lnTo>
                <a:lnTo>
                  <a:pt x="87563" y="113289"/>
                </a:lnTo>
                <a:lnTo>
                  <a:pt x="91595" y="110996"/>
                </a:lnTo>
                <a:lnTo>
                  <a:pt x="95424" y="108410"/>
                </a:lnTo>
                <a:lnTo>
                  <a:pt x="99036" y="105543"/>
                </a:lnTo>
                <a:lnTo>
                  <a:pt x="102415" y="102413"/>
                </a:lnTo>
                <a:lnTo>
                  <a:pt x="105545" y="99035"/>
                </a:lnTo>
                <a:lnTo>
                  <a:pt x="108411" y="95423"/>
                </a:lnTo>
                <a:lnTo>
                  <a:pt x="110998" y="91594"/>
                </a:lnTo>
                <a:lnTo>
                  <a:pt x="113290" y="87562"/>
                </a:lnTo>
                <a:lnTo>
                  <a:pt x="115272" y="83344"/>
                </a:lnTo>
                <a:lnTo>
                  <a:pt x="116928" y="78954"/>
                </a:lnTo>
                <a:lnTo>
                  <a:pt x="118243" y="74409"/>
                </a:lnTo>
                <a:lnTo>
                  <a:pt x="119201" y="69723"/>
                </a:lnTo>
                <a:lnTo>
                  <a:pt x="119787" y="64912"/>
                </a:lnTo>
                <a:lnTo>
                  <a:pt x="119986" y="59991"/>
                </a:lnTo>
                <a:lnTo>
                  <a:pt x="119787" y="55071"/>
                </a:lnTo>
                <a:lnTo>
                  <a:pt x="119201" y="50261"/>
                </a:lnTo>
                <a:lnTo>
                  <a:pt x="118243" y="45575"/>
                </a:lnTo>
                <a:lnTo>
                  <a:pt x="116928" y="41030"/>
                </a:lnTo>
                <a:lnTo>
                  <a:pt x="115272" y="36640"/>
                </a:lnTo>
                <a:lnTo>
                  <a:pt x="113290" y="32422"/>
                </a:lnTo>
                <a:lnTo>
                  <a:pt x="110998" y="28390"/>
                </a:lnTo>
                <a:lnTo>
                  <a:pt x="108411" y="24561"/>
                </a:lnTo>
                <a:lnTo>
                  <a:pt x="105545" y="20950"/>
                </a:lnTo>
                <a:lnTo>
                  <a:pt x="102415" y="17571"/>
                </a:lnTo>
                <a:lnTo>
                  <a:pt x="99036" y="14441"/>
                </a:lnTo>
                <a:lnTo>
                  <a:pt x="95424" y="11575"/>
                </a:lnTo>
                <a:lnTo>
                  <a:pt x="91595" y="8988"/>
                </a:lnTo>
                <a:lnTo>
                  <a:pt x="87563" y="6696"/>
                </a:lnTo>
                <a:lnTo>
                  <a:pt x="83345" y="4714"/>
                </a:lnTo>
                <a:lnTo>
                  <a:pt x="78955" y="3058"/>
                </a:lnTo>
                <a:lnTo>
                  <a:pt x="74410" y="1743"/>
                </a:lnTo>
                <a:lnTo>
                  <a:pt x="69724" y="785"/>
                </a:lnTo>
                <a:lnTo>
                  <a:pt x="64913" y="198"/>
                </a:lnTo>
                <a:lnTo>
                  <a:pt x="59993" y="0"/>
                </a:lnTo>
                <a:close/>
              </a:path>
            </a:pathLst>
          </a:custGeom>
          <a:solidFill>
            <a:srgbClr val="00A4B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72" name="Google Shape;772;p88"/>
          <p:cNvSpPr/>
          <p:nvPr/>
        </p:nvSpPr>
        <p:spPr>
          <a:xfrm>
            <a:off x="6586438" y="3358527"/>
            <a:ext cx="342900" cy="303600"/>
          </a:xfrm>
          <a:custGeom>
            <a:rect b="b" l="l" r="r" t="t"/>
            <a:pathLst>
              <a:path extrusionOk="0" h="120000" w="120000">
                <a:moveTo>
                  <a:pt x="81640" y="105457"/>
                </a:moveTo>
                <a:lnTo>
                  <a:pt x="38254" y="105457"/>
                </a:lnTo>
                <a:lnTo>
                  <a:pt x="37761" y="105665"/>
                </a:lnTo>
                <a:lnTo>
                  <a:pt x="37360" y="106037"/>
                </a:lnTo>
                <a:lnTo>
                  <a:pt x="26616" y="116174"/>
                </a:lnTo>
                <a:lnTo>
                  <a:pt x="26352" y="117276"/>
                </a:lnTo>
                <a:lnTo>
                  <a:pt x="26983" y="119241"/>
                </a:lnTo>
                <a:lnTo>
                  <a:pt x="27811" y="119891"/>
                </a:lnTo>
                <a:lnTo>
                  <a:pt x="92085" y="119891"/>
                </a:lnTo>
                <a:lnTo>
                  <a:pt x="92910" y="119241"/>
                </a:lnTo>
                <a:lnTo>
                  <a:pt x="93542" y="117276"/>
                </a:lnTo>
                <a:lnTo>
                  <a:pt x="93280" y="116174"/>
                </a:lnTo>
                <a:lnTo>
                  <a:pt x="91954" y="114927"/>
                </a:lnTo>
                <a:lnTo>
                  <a:pt x="34799" y="114927"/>
                </a:lnTo>
                <a:lnTo>
                  <a:pt x="39567" y="110425"/>
                </a:lnTo>
                <a:lnTo>
                  <a:pt x="87181" y="110425"/>
                </a:lnTo>
                <a:lnTo>
                  <a:pt x="82135" y="105665"/>
                </a:lnTo>
                <a:lnTo>
                  <a:pt x="81640" y="105457"/>
                </a:lnTo>
                <a:close/>
              </a:path>
              <a:path extrusionOk="0" h="120000" w="120000">
                <a:moveTo>
                  <a:pt x="87181" y="110425"/>
                </a:moveTo>
                <a:lnTo>
                  <a:pt x="80321" y="110425"/>
                </a:lnTo>
                <a:lnTo>
                  <a:pt x="85094" y="114927"/>
                </a:lnTo>
                <a:lnTo>
                  <a:pt x="91954" y="114927"/>
                </a:lnTo>
                <a:lnTo>
                  <a:pt x="87181" y="110425"/>
                </a:lnTo>
                <a:close/>
              </a:path>
              <a:path extrusionOk="0" h="120000" w="120000">
                <a:moveTo>
                  <a:pt x="48306" y="94869"/>
                </a:moveTo>
                <a:lnTo>
                  <a:pt x="43904" y="94869"/>
                </a:lnTo>
                <a:lnTo>
                  <a:pt x="43904" y="105457"/>
                </a:lnTo>
                <a:lnTo>
                  <a:pt x="48306" y="105457"/>
                </a:lnTo>
                <a:lnTo>
                  <a:pt x="48306" y="94869"/>
                </a:lnTo>
                <a:close/>
              </a:path>
              <a:path extrusionOk="0" h="120000" w="120000">
                <a:moveTo>
                  <a:pt x="75987" y="94869"/>
                </a:moveTo>
                <a:lnTo>
                  <a:pt x="71589" y="94869"/>
                </a:lnTo>
                <a:lnTo>
                  <a:pt x="71589" y="105457"/>
                </a:lnTo>
                <a:lnTo>
                  <a:pt x="75987" y="105457"/>
                </a:lnTo>
                <a:lnTo>
                  <a:pt x="75987" y="94869"/>
                </a:lnTo>
                <a:close/>
              </a:path>
              <a:path extrusionOk="0" h="120000" w="120000">
                <a:moveTo>
                  <a:pt x="114394" y="0"/>
                </a:moveTo>
                <a:lnTo>
                  <a:pt x="5499" y="0"/>
                </a:lnTo>
                <a:lnTo>
                  <a:pt x="3359" y="488"/>
                </a:lnTo>
                <a:lnTo>
                  <a:pt x="1611" y="1819"/>
                </a:lnTo>
                <a:lnTo>
                  <a:pt x="432" y="3792"/>
                </a:lnTo>
                <a:lnTo>
                  <a:pt x="0" y="6205"/>
                </a:lnTo>
                <a:lnTo>
                  <a:pt x="0" y="88660"/>
                </a:lnTo>
                <a:lnTo>
                  <a:pt x="432" y="91076"/>
                </a:lnTo>
                <a:lnTo>
                  <a:pt x="1611" y="93050"/>
                </a:lnTo>
                <a:lnTo>
                  <a:pt x="3359" y="94381"/>
                </a:lnTo>
                <a:lnTo>
                  <a:pt x="5499" y="94869"/>
                </a:lnTo>
                <a:lnTo>
                  <a:pt x="114394" y="94869"/>
                </a:lnTo>
                <a:lnTo>
                  <a:pt x="116533" y="94381"/>
                </a:lnTo>
                <a:lnTo>
                  <a:pt x="118281" y="93049"/>
                </a:lnTo>
                <a:lnTo>
                  <a:pt x="119461" y="91075"/>
                </a:lnTo>
                <a:lnTo>
                  <a:pt x="119672" y="89899"/>
                </a:lnTo>
                <a:lnTo>
                  <a:pt x="4892" y="89899"/>
                </a:lnTo>
                <a:lnTo>
                  <a:pt x="4397" y="89345"/>
                </a:lnTo>
                <a:lnTo>
                  <a:pt x="4397" y="73584"/>
                </a:lnTo>
                <a:lnTo>
                  <a:pt x="119894" y="73584"/>
                </a:lnTo>
                <a:lnTo>
                  <a:pt x="119894" y="68617"/>
                </a:lnTo>
                <a:lnTo>
                  <a:pt x="4397" y="68617"/>
                </a:lnTo>
                <a:lnTo>
                  <a:pt x="4397" y="5521"/>
                </a:lnTo>
                <a:lnTo>
                  <a:pt x="4892" y="4964"/>
                </a:lnTo>
                <a:lnTo>
                  <a:pt x="119671" y="4964"/>
                </a:lnTo>
                <a:lnTo>
                  <a:pt x="119461" y="3791"/>
                </a:lnTo>
                <a:lnTo>
                  <a:pt x="118281" y="1818"/>
                </a:lnTo>
                <a:lnTo>
                  <a:pt x="116533" y="487"/>
                </a:lnTo>
                <a:lnTo>
                  <a:pt x="114394" y="0"/>
                </a:lnTo>
                <a:close/>
              </a:path>
              <a:path extrusionOk="0" h="120000" w="120000">
                <a:moveTo>
                  <a:pt x="119894" y="73584"/>
                </a:moveTo>
                <a:lnTo>
                  <a:pt x="115491" y="73584"/>
                </a:lnTo>
                <a:lnTo>
                  <a:pt x="115491" y="89345"/>
                </a:lnTo>
                <a:lnTo>
                  <a:pt x="114998" y="89899"/>
                </a:lnTo>
                <a:lnTo>
                  <a:pt x="119672" y="89899"/>
                </a:lnTo>
                <a:lnTo>
                  <a:pt x="119894" y="88660"/>
                </a:lnTo>
                <a:lnTo>
                  <a:pt x="119894" y="73584"/>
                </a:lnTo>
                <a:close/>
              </a:path>
              <a:path extrusionOk="0" h="120000" w="120000">
                <a:moveTo>
                  <a:pt x="119671" y="4964"/>
                </a:moveTo>
                <a:lnTo>
                  <a:pt x="115001" y="4964"/>
                </a:lnTo>
                <a:lnTo>
                  <a:pt x="115494" y="5521"/>
                </a:lnTo>
                <a:lnTo>
                  <a:pt x="115494" y="68617"/>
                </a:lnTo>
                <a:lnTo>
                  <a:pt x="119894" y="68617"/>
                </a:lnTo>
                <a:lnTo>
                  <a:pt x="119894" y="6205"/>
                </a:lnTo>
                <a:lnTo>
                  <a:pt x="119671" y="4964"/>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73" name="Google Shape;773;p88"/>
          <p:cNvSpPr/>
          <p:nvPr/>
        </p:nvSpPr>
        <p:spPr>
          <a:xfrm>
            <a:off x="6639437" y="3383853"/>
            <a:ext cx="52200" cy="51300"/>
          </a:xfrm>
          <a:custGeom>
            <a:rect b="b" l="l" r="r" t="t"/>
            <a:pathLst>
              <a:path extrusionOk="0" h="120000" w="120000">
                <a:moveTo>
                  <a:pt x="108214" y="0"/>
                </a:moveTo>
                <a:lnTo>
                  <a:pt x="99044" y="0"/>
                </a:lnTo>
                <a:lnTo>
                  <a:pt x="0" y="100447"/>
                </a:lnTo>
                <a:lnTo>
                  <a:pt x="0" y="109711"/>
                </a:lnTo>
                <a:lnTo>
                  <a:pt x="8457" y="118322"/>
                </a:lnTo>
                <a:lnTo>
                  <a:pt x="12164" y="119766"/>
                </a:lnTo>
                <a:lnTo>
                  <a:pt x="19580" y="119766"/>
                </a:lnTo>
                <a:lnTo>
                  <a:pt x="23271" y="118322"/>
                </a:lnTo>
                <a:lnTo>
                  <a:pt x="119519" y="20759"/>
                </a:lnTo>
                <a:lnTo>
                  <a:pt x="119519" y="11462"/>
                </a:lnTo>
                <a:lnTo>
                  <a:pt x="108214"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74" name="Google Shape;774;p88"/>
          <p:cNvSpPr/>
          <p:nvPr/>
        </p:nvSpPr>
        <p:spPr>
          <a:xfrm>
            <a:off x="6660641" y="3383848"/>
            <a:ext cx="120300" cy="119700"/>
          </a:xfrm>
          <a:custGeom>
            <a:rect b="b" l="l" r="r" t="t"/>
            <a:pathLst>
              <a:path extrusionOk="0" h="120000" w="120000">
                <a:moveTo>
                  <a:pt x="114970" y="0"/>
                </a:moveTo>
                <a:lnTo>
                  <a:pt x="111008" y="0"/>
                </a:lnTo>
                <a:lnTo>
                  <a:pt x="0" y="111668"/>
                </a:lnTo>
                <a:lnTo>
                  <a:pt x="0" y="115668"/>
                </a:lnTo>
                <a:lnTo>
                  <a:pt x="3675" y="119358"/>
                </a:lnTo>
                <a:lnTo>
                  <a:pt x="5272" y="119971"/>
                </a:lnTo>
                <a:lnTo>
                  <a:pt x="8481" y="119971"/>
                </a:lnTo>
                <a:lnTo>
                  <a:pt x="10079" y="119358"/>
                </a:lnTo>
                <a:lnTo>
                  <a:pt x="119863" y="8922"/>
                </a:lnTo>
                <a:lnTo>
                  <a:pt x="119863" y="4922"/>
                </a:lnTo>
                <a:lnTo>
                  <a:pt x="114970"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75" name="Google Shape;775;p88"/>
          <p:cNvSpPr/>
          <p:nvPr/>
        </p:nvSpPr>
        <p:spPr>
          <a:xfrm>
            <a:off x="6724922" y="3394849"/>
            <a:ext cx="124500" cy="124500"/>
          </a:xfrm>
          <a:custGeom>
            <a:rect b="b" l="l" r="r" t="t"/>
            <a:pathLst>
              <a:path extrusionOk="0" h="120000" w="120000">
                <a:moveTo>
                  <a:pt x="115275" y="0"/>
                </a:moveTo>
                <a:lnTo>
                  <a:pt x="111444" y="0"/>
                </a:lnTo>
                <a:lnTo>
                  <a:pt x="0" y="111772"/>
                </a:lnTo>
                <a:lnTo>
                  <a:pt x="0" y="115608"/>
                </a:lnTo>
                <a:lnTo>
                  <a:pt x="3548" y="119160"/>
                </a:lnTo>
                <a:lnTo>
                  <a:pt x="5090" y="119749"/>
                </a:lnTo>
                <a:lnTo>
                  <a:pt x="8188" y="119749"/>
                </a:lnTo>
                <a:lnTo>
                  <a:pt x="9738" y="119160"/>
                </a:lnTo>
                <a:lnTo>
                  <a:pt x="120006" y="8579"/>
                </a:lnTo>
                <a:lnTo>
                  <a:pt x="120006" y="4737"/>
                </a:lnTo>
                <a:lnTo>
                  <a:pt x="115275"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76" name="Google Shape;776;p88"/>
          <p:cNvSpPr/>
          <p:nvPr/>
        </p:nvSpPr>
        <p:spPr>
          <a:xfrm>
            <a:off x="6817015" y="3450298"/>
            <a:ext cx="59100" cy="58500"/>
          </a:xfrm>
          <a:custGeom>
            <a:rect b="b" l="l" r="r" t="t"/>
            <a:pathLst>
              <a:path extrusionOk="0" h="120000" w="120000">
                <a:moveTo>
                  <a:pt x="109960" y="0"/>
                </a:moveTo>
                <a:lnTo>
                  <a:pt x="101867" y="0"/>
                </a:lnTo>
                <a:lnTo>
                  <a:pt x="0" y="102493"/>
                </a:lnTo>
                <a:lnTo>
                  <a:pt x="0" y="110621"/>
                </a:lnTo>
                <a:lnTo>
                  <a:pt x="7477" y="118160"/>
                </a:lnTo>
                <a:lnTo>
                  <a:pt x="10770" y="119441"/>
                </a:lnTo>
                <a:lnTo>
                  <a:pt x="17325" y="119441"/>
                </a:lnTo>
                <a:lnTo>
                  <a:pt x="20589" y="118160"/>
                </a:lnTo>
                <a:lnTo>
                  <a:pt x="119955" y="18183"/>
                </a:lnTo>
                <a:lnTo>
                  <a:pt x="119955" y="10056"/>
                </a:lnTo>
                <a:lnTo>
                  <a:pt x="109960"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77" name="Google Shape;777;p88"/>
          <p:cNvSpPr/>
          <p:nvPr/>
        </p:nvSpPr>
        <p:spPr>
          <a:xfrm>
            <a:off x="6747267" y="3554572"/>
            <a:ext cx="21000" cy="21000"/>
          </a:xfrm>
          <a:custGeom>
            <a:rect b="b" l="l" r="r" t="t"/>
            <a:pathLst>
              <a:path extrusionOk="0" h="120000" w="120000">
                <a:moveTo>
                  <a:pt x="59959" y="0"/>
                </a:moveTo>
                <a:lnTo>
                  <a:pt x="36623" y="4718"/>
                </a:lnTo>
                <a:lnTo>
                  <a:pt x="17565" y="17578"/>
                </a:lnTo>
                <a:lnTo>
                  <a:pt x="4711" y="36642"/>
                </a:lnTo>
                <a:lnTo>
                  <a:pt x="0" y="59959"/>
                </a:lnTo>
                <a:lnTo>
                  <a:pt x="4718" y="83278"/>
                </a:lnTo>
                <a:lnTo>
                  <a:pt x="17578" y="102310"/>
                </a:lnTo>
                <a:lnTo>
                  <a:pt x="36642" y="115135"/>
                </a:lnTo>
                <a:lnTo>
                  <a:pt x="59959" y="119837"/>
                </a:lnTo>
                <a:lnTo>
                  <a:pt x="83252" y="115128"/>
                </a:lnTo>
                <a:lnTo>
                  <a:pt x="102300" y="102294"/>
                </a:lnTo>
                <a:lnTo>
                  <a:pt x="115158" y="83262"/>
                </a:lnTo>
                <a:lnTo>
                  <a:pt x="119876" y="59959"/>
                </a:lnTo>
                <a:lnTo>
                  <a:pt x="115158" y="36642"/>
                </a:lnTo>
                <a:lnTo>
                  <a:pt x="102300" y="17578"/>
                </a:lnTo>
                <a:lnTo>
                  <a:pt x="83252" y="4718"/>
                </a:lnTo>
                <a:lnTo>
                  <a:pt x="59959"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78" name="Google Shape;778;p88"/>
          <p:cNvSpPr/>
          <p:nvPr/>
        </p:nvSpPr>
        <p:spPr>
          <a:xfrm>
            <a:off x="2357137" y="3436978"/>
            <a:ext cx="171600" cy="0"/>
          </a:xfrm>
          <a:custGeom>
            <a:rect b="b" l="l" r="r" t="t"/>
            <a:pathLst>
              <a:path extrusionOk="0" h="120000" w="120000">
                <a:moveTo>
                  <a:pt x="0" y="0"/>
                </a:moveTo>
                <a:lnTo>
                  <a:pt x="119944" y="0"/>
                </a:lnTo>
              </a:path>
            </a:pathLst>
          </a:custGeom>
          <a:noFill/>
          <a:ln cap="flat" cmpd="sng" w="19700">
            <a:solidFill>
              <a:srgbClr val="F4F8FB"/>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79" name="Google Shape;779;p88"/>
          <p:cNvSpPr/>
          <p:nvPr/>
        </p:nvSpPr>
        <p:spPr>
          <a:xfrm>
            <a:off x="2357137" y="3477020"/>
            <a:ext cx="95400" cy="0"/>
          </a:xfrm>
          <a:custGeom>
            <a:rect b="b" l="l" r="r" t="t"/>
            <a:pathLst>
              <a:path extrusionOk="0" h="120000" w="120000">
                <a:moveTo>
                  <a:pt x="0" y="0"/>
                </a:moveTo>
                <a:lnTo>
                  <a:pt x="119945" y="0"/>
                </a:lnTo>
              </a:path>
            </a:pathLst>
          </a:custGeom>
          <a:noFill/>
          <a:ln cap="flat" cmpd="sng" w="19700">
            <a:solidFill>
              <a:srgbClr val="F4F8FB"/>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80" name="Google Shape;780;p88"/>
          <p:cNvSpPr/>
          <p:nvPr/>
        </p:nvSpPr>
        <p:spPr>
          <a:xfrm>
            <a:off x="2357137" y="3517056"/>
            <a:ext cx="135300" cy="0"/>
          </a:xfrm>
          <a:custGeom>
            <a:rect b="b" l="l" r="r" t="t"/>
            <a:pathLst>
              <a:path extrusionOk="0" h="120000" w="120000">
                <a:moveTo>
                  <a:pt x="0" y="0"/>
                </a:moveTo>
                <a:lnTo>
                  <a:pt x="119777" y="0"/>
                </a:lnTo>
              </a:path>
            </a:pathLst>
          </a:custGeom>
          <a:noFill/>
          <a:ln cap="flat" cmpd="sng" w="19700">
            <a:solidFill>
              <a:srgbClr val="F4F8FB"/>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
        <p:nvSpPr>
          <p:cNvPr id="781" name="Google Shape;781;p88"/>
          <p:cNvSpPr/>
          <p:nvPr/>
        </p:nvSpPr>
        <p:spPr>
          <a:xfrm>
            <a:off x="2325628" y="3341817"/>
            <a:ext cx="342900" cy="284700"/>
          </a:xfrm>
          <a:custGeom>
            <a:rect b="b" l="l" r="r" t="t"/>
            <a:pathLst>
              <a:path extrusionOk="0" h="120000" w="120000">
                <a:moveTo>
                  <a:pt x="85257" y="20608"/>
                </a:moveTo>
                <a:lnTo>
                  <a:pt x="0" y="20608"/>
                </a:lnTo>
                <a:lnTo>
                  <a:pt x="0" y="119996"/>
                </a:lnTo>
                <a:lnTo>
                  <a:pt x="10597" y="110815"/>
                </a:lnTo>
                <a:lnTo>
                  <a:pt x="3914" y="110815"/>
                </a:lnTo>
                <a:lnTo>
                  <a:pt x="3914" y="25314"/>
                </a:lnTo>
                <a:lnTo>
                  <a:pt x="85257" y="25314"/>
                </a:lnTo>
                <a:lnTo>
                  <a:pt x="85257" y="20608"/>
                </a:lnTo>
                <a:close/>
              </a:path>
              <a:path extrusionOk="0" h="120000" w="120000">
                <a:moveTo>
                  <a:pt x="85257" y="25314"/>
                </a:moveTo>
                <a:lnTo>
                  <a:pt x="81345" y="25314"/>
                </a:lnTo>
                <a:lnTo>
                  <a:pt x="81345" y="87590"/>
                </a:lnTo>
                <a:lnTo>
                  <a:pt x="30711" y="87590"/>
                </a:lnTo>
                <a:lnTo>
                  <a:pt x="3914" y="110815"/>
                </a:lnTo>
                <a:lnTo>
                  <a:pt x="10597" y="110815"/>
                </a:lnTo>
                <a:lnTo>
                  <a:pt x="31967" y="92299"/>
                </a:lnTo>
                <a:lnTo>
                  <a:pt x="85252" y="92299"/>
                </a:lnTo>
                <a:lnTo>
                  <a:pt x="85252" y="71696"/>
                </a:lnTo>
                <a:lnTo>
                  <a:pt x="94628" y="71696"/>
                </a:lnTo>
                <a:lnTo>
                  <a:pt x="89190" y="66984"/>
                </a:lnTo>
                <a:lnTo>
                  <a:pt x="85257" y="66984"/>
                </a:lnTo>
                <a:lnTo>
                  <a:pt x="85257" y="25314"/>
                </a:lnTo>
                <a:close/>
              </a:path>
              <a:path extrusionOk="0" h="120000" w="120000">
                <a:moveTo>
                  <a:pt x="94628" y="71696"/>
                </a:moveTo>
                <a:lnTo>
                  <a:pt x="87924" y="71696"/>
                </a:lnTo>
                <a:lnTo>
                  <a:pt x="119894" y="99393"/>
                </a:lnTo>
                <a:lnTo>
                  <a:pt x="119894" y="90205"/>
                </a:lnTo>
                <a:lnTo>
                  <a:pt x="115992" y="90205"/>
                </a:lnTo>
                <a:lnTo>
                  <a:pt x="94628" y="71696"/>
                </a:lnTo>
                <a:close/>
              </a:path>
              <a:path extrusionOk="0" h="120000" w="120000">
                <a:moveTo>
                  <a:pt x="119894" y="4706"/>
                </a:moveTo>
                <a:lnTo>
                  <a:pt x="115992" y="4706"/>
                </a:lnTo>
                <a:lnTo>
                  <a:pt x="115992" y="90205"/>
                </a:lnTo>
                <a:lnTo>
                  <a:pt x="119894" y="90205"/>
                </a:lnTo>
                <a:lnTo>
                  <a:pt x="119894" y="4706"/>
                </a:lnTo>
                <a:close/>
              </a:path>
              <a:path extrusionOk="0" h="120000" w="120000">
                <a:moveTo>
                  <a:pt x="119894" y="0"/>
                </a:moveTo>
                <a:lnTo>
                  <a:pt x="39451" y="0"/>
                </a:lnTo>
                <a:lnTo>
                  <a:pt x="39451" y="20608"/>
                </a:lnTo>
                <a:lnTo>
                  <a:pt x="43358" y="20608"/>
                </a:lnTo>
                <a:lnTo>
                  <a:pt x="43358" y="4706"/>
                </a:lnTo>
                <a:lnTo>
                  <a:pt x="119894" y="4706"/>
                </a:lnTo>
                <a:lnTo>
                  <a:pt x="119894" y="0"/>
                </a:lnTo>
                <a:close/>
              </a:path>
            </a:pathLst>
          </a:custGeom>
          <a:solidFill>
            <a:srgbClr val="F4F8F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588">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Google Shape;134;p26"/>
          <p:cNvSpPr txBox="1"/>
          <p:nvPr/>
        </p:nvSpPr>
        <p:spPr>
          <a:xfrm>
            <a:off x="424325" y="17794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7048"/>
                </a:solidFill>
                <a:latin typeface="Avenir"/>
                <a:ea typeface="Avenir"/>
                <a:cs typeface="Avenir"/>
                <a:sym typeface="Avenir"/>
              </a:rPr>
              <a:t>Conversations</a:t>
            </a:r>
            <a:endParaRPr sz="2400">
              <a:solidFill>
                <a:srgbClr val="FF7048"/>
              </a:solidFill>
              <a:latin typeface="Avenir"/>
              <a:ea typeface="Avenir"/>
              <a:cs typeface="Avenir"/>
              <a:sym typeface="Avenir"/>
            </a:endParaRPr>
          </a:p>
        </p:txBody>
      </p:sp>
      <p:sp>
        <p:nvSpPr>
          <p:cNvPr id="135" name="Google Shape;135;p26"/>
          <p:cNvSpPr txBox="1"/>
          <p:nvPr/>
        </p:nvSpPr>
        <p:spPr>
          <a:xfrm>
            <a:off x="439725" y="2380153"/>
            <a:ext cx="3995400" cy="1368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Conversations is a universal, collaborative inbox that brings together messages from live chat, team email, and Facebook Messenger so you can view, manage, and reply to conversations from prospects and customers in one central place. </a:t>
            </a:r>
            <a:endParaRPr sz="1300">
              <a:solidFill>
                <a:schemeClr val="dk2"/>
              </a:solidFill>
              <a:latin typeface="Avenir"/>
              <a:ea typeface="Avenir"/>
              <a:cs typeface="Avenir"/>
              <a:sym typeface="Avenir"/>
            </a:endParaRPr>
          </a:p>
        </p:txBody>
      </p:sp>
      <p:sp>
        <p:nvSpPr>
          <p:cNvPr id="136" name="Google Shape;136;p26"/>
          <p:cNvSpPr txBox="1"/>
          <p:nvPr/>
        </p:nvSpPr>
        <p:spPr>
          <a:xfrm>
            <a:off x="439725" y="16854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HubSpot CRM:</a:t>
            </a:r>
            <a:endParaRPr sz="1100">
              <a:solidFill>
                <a:schemeClr val="accent3"/>
              </a:solidFill>
              <a:latin typeface="Avenir"/>
              <a:ea typeface="Avenir"/>
              <a:cs typeface="Avenir"/>
              <a:sym typeface="Avenir"/>
            </a:endParaRPr>
          </a:p>
        </p:txBody>
      </p:sp>
      <p:cxnSp>
        <p:nvCxnSpPr>
          <p:cNvPr id="137" name="Google Shape;137;p26"/>
          <p:cNvCxnSpPr/>
          <p:nvPr/>
        </p:nvCxnSpPr>
        <p:spPr>
          <a:xfrm>
            <a:off x="492800" y="23287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138" name="Google Shape;138;p26"/>
          <p:cNvPicPr preferRelativeResize="0"/>
          <p:nvPr/>
        </p:nvPicPr>
        <p:blipFill rotWithShape="1">
          <a:blip r:embed="rId3">
            <a:alphaModFix/>
          </a:blip>
          <a:srcRect b="0" l="0" r="36057" t="0"/>
          <a:stretch/>
        </p:blipFill>
        <p:spPr>
          <a:xfrm>
            <a:off x="4730825" y="307950"/>
            <a:ext cx="4413175" cy="4527600"/>
          </a:xfrm>
          <a:prstGeom prst="rect">
            <a:avLst/>
          </a:prstGeom>
          <a:noFill/>
          <a:ln>
            <a:noFill/>
          </a:ln>
          <a:effectLst>
            <a:outerShdw blurRad="300038" rotWithShape="0" algn="bl" dir="5400000" dist="180975">
              <a:srgbClr val="000000">
                <a:alpha val="40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 name="Shape 142"/>
        <p:cNvGrpSpPr/>
        <p:nvPr/>
      </p:nvGrpSpPr>
      <p:grpSpPr>
        <a:xfrm>
          <a:off x="0" y="0"/>
          <a:ext cx="0" cy="0"/>
          <a:chOff x="0" y="0"/>
          <a:chExt cx="0" cy="0"/>
        </a:xfrm>
      </p:grpSpPr>
      <p:sp>
        <p:nvSpPr>
          <p:cNvPr id="143" name="Google Shape;143;p27"/>
          <p:cNvSpPr txBox="1"/>
          <p:nvPr/>
        </p:nvSpPr>
        <p:spPr>
          <a:xfrm>
            <a:off x="424325" y="17794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7048"/>
                </a:solidFill>
                <a:latin typeface="Avenir"/>
                <a:ea typeface="Avenir"/>
                <a:cs typeface="Avenir"/>
                <a:sym typeface="Avenir"/>
              </a:rPr>
              <a:t>Contacts + Companies</a:t>
            </a:r>
            <a:endParaRPr sz="2400">
              <a:solidFill>
                <a:srgbClr val="FF7048"/>
              </a:solidFill>
              <a:latin typeface="Avenir"/>
              <a:ea typeface="Avenir"/>
              <a:cs typeface="Avenir"/>
              <a:sym typeface="Avenir"/>
            </a:endParaRPr>
          </a:p>
        </p:txBody>
      </p:sp>
      <p:sp>
        <p:nvSpPr>
          <p:cNvPr id="144" name="Google Shape;144;p27"/>
          <p:cNvSpPr txBox="1"/>
          <p:nvPr/>
        </p:nvSpPr>
        <p:spPr>
          <a:xfrm>
            <a:off x="439725" y="2380150"/>
            <a:ext cx="3681900" cy="1582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HubSpot CRM organizes everything you know about your contacts and their companies in a single place. Store data in custom fields, browse a timeline of past interactions, and communicate with your contacts from a single unified view.</a:t>
            </a:r>
            <a:endParaRPr sz="1300">
              <a:solidFill>
                <a:schemeClr val="dk2"/>
              </a:solidFill>
              <a:latin typeface="Avenir"/>
              <a:ea typeface="Avenir"/>
              <a:cs typeface="Avenir"/>
              <a:sym typeface="Avenir"/>
            </a:endParaRPr>
          </a:p>
        </p:txBody>
      </p:sp>
      <p:sp>
        <p:nvSpPr>
          <p:cNvPr id="145" name="Google Shape;145;p27"/>
          <p:cNvSpPr txBox="1"/>
          <p:nvPr/>
        </p:nvSpPr>
        <p:spPr>
          <a:xfrm>
            <a:off x="439725" y="16854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HubSpot CRM:</a:t>
            </a:r>
            <a:endParaRPr sz="1100">
              <a:solidFill>
                <a:schemeClr val="accent3"/>
              </a:solidFill>
              <a:latin typeface="Avenir"/>
              <a:ea typeface="Avenir"/>
              <a:cs typeface="Avenir"/>
              <a:sym typeface="Avenir"/>
            </a:endParaRPr>
          </a:p>
        </p:txBody>
      </p:sp>
      <p:cxnSp>
        <p:nvCxnSpPr>
          <p:cNvPr id="146" name="Google Shape;146;p27"/>
          <p:cNvCxnSpPr/>
          <p:nvPr/>
        </p:nvCxnSpPr>
        <p:spPr>
          <a:xfrm>
            <a:off x="492800" y="23287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147" name="Google Shape;147;p27"/>
          <p:cNvPicPr preferRelativeResize="0"/>
          <p:nvPr/>
        </p:nvPicPr>
        <p:blipFill rotWithShape="1">
          <a:blip r:embed="rId3">
            <a:alphaModFix/>
          </a:blip>
          <a:srcRect b="0" l="0" r="25969" t="0"/>
          <a:stretch/>
        </p:blipFill>
        <p:spPr>
          <a:xfrm>
            <a:off x="4360525" y="390050"/>
            <a:ext cx="4783474" cy="4363399"/>
          </a:xfrm>
          <a:prstGeom prst="rect">
            <a:avLst/>
          </a:prstGeom>
          <a:noFill/>
          <a:ln>
            <a:noFill/>
          </a:ln>
          <a:effectLst>
            <a:outerShdw blurRad="385763" rotWithShape="0" algn="bl" dir="3840000" dist="114300">
              <a:srgbClr val="000000">
                <a:alpha val="5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sp>
        <p:nvSpPr>
          <p:cNvPr id="152" name="Google Shape;152;p28"/>
          <p:cNvSpPr txBox="1"/>
          <p:nvPr/>
        </p:nvSpPr>
        <p:spPr>
          <a:xfrm>
            <a:off x="424325" y="1779450"/>
            <a:ext cx="4122000" cy="4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7048"/>
                </a:solidFill>
                <a:latin typeface="Avenir"/>
                <a:ea typeface="Avenir"/>
                <a:cs typeface="Avenir"/>
                <a:sym typeface="Avenir"/>
              </a:rPr>
              <a:t>Deals + Tasks</a:t>
            </a:r>
            <a:endParaRPr sz="2400">
              <a:solidFill>
                <a:srgbClr val="FF7048"/>
              </a:solidFill>
              <a:latin typeface="Avenir"/>
              <a:ea typeface="Avenir"/>
              <a:cs typeface="Avenir"/>
              <a:sym typeface="Avenir"/>
            </a:endParaRPr>
          </a:p>
        </p:txBody>
      </p:sp>
      <p:sp>
        <p:nvSpPr>
          <p:cNvPr id="153" name="Google Shape;153;p28"/>
          <p:cNvSpPr txBox="1"/>
          <p:nvPr/>
        </p:nvSpPr>
        <p:spPr>
          <a:xfrm>
            <a:off x="439725" y="2380150"/>
            <a:ext cx="3737700" cy="1515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chemeClr val="dk2"/>
                </a:solidFill>
                <a:latin typeface="Avenir"/>
                <a:ea typeface="Avenir"/>
                <a:cs typeface="Avenir"/>
                <a:sym typeface="Avenir"/>
              </a:rPr>
              <a:t>HubSpot CRM gives you everything you need to manage your sales pipeline and your customers across the entire lifecycle. Track and manage deals across the sales process. Organize tasks and attach them to the contacts and companies in your database. </a:t>
            </a:r>
            <a:endParaRPr sz="1300">
              <a:solidFill>
                <a:schemeClr val="dk2"/>
              </a:solidFill>
              <a:latin typeface="Avenir"/>
              <a:ea typeface="Avenir"/>
              <a:cs typeface="Avenir"/>
              <a:sym typeface="Avenir"/>
            </a:endParaRPr>
          </a:p>
        </p:txBody>
      </p:sp>
      <p:sp>
        <p:nvSpPr>
          <p:cNvPr id="154" name="Google Shape;154;p28"/>
          <p:cNvSpPr txBox="1"/>
          <p:nvPr/>
        </p:nvSpPr>
        <p:spPr>
          <a:xfrm>
            <a:off x="439725" y="1685456"/>
            <a:ext cx="4122000" cy="1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chemeClr val="accent3"/>
                </a:solidFill>
                <a:latin typeface="Avenir"/>
                <a:ea typeface="Avenir"/>
                <a:cs typeface="Avenir"/>
                <a:sym typeface="Avenir"/>
              </a:rPr>
              <a:t>HubSpot CRM:</a:t>
            </a:r>
            <a:endParaRPr sz="1100">
              <a:solidFill>
                <a:schemeClr val="accent3"/>
              </a:solidFill>
              <a:latin typeface="Avenir"/>
              <a:ea typeface="Avenir"/>
              <a:cs typeface="Avenir"/>
              <a:sym typeface="Avenir"/>
            </a:endParaRPr>
          </a:p>
        </p:txBody>
      </p:sp>
      <p:cxnSp>
        <p:nvCxnSpPr>
          <p:cNvPr id="155" name="Google Shape;155;p28"/>
          <p:cNvCxnSpPr/>
          <p:nvPr/>
        </p:nvCxnSpPr>
        <p:spPr>
          <a:xfrm>
            <a:off x="492800" y="2328788"/>
            <a:ext cx="3582900" cy="0"/>
          </a:xfrm>
          <a:prstGeom prst="straightConnector1">
            <a:avLst/>
          </a:prstGeom>
          <a:noFill/>
          <a:ln cap="flat" cmpd="sng" w="9525">
            <a:solidFill>
              <a:schemeClr val="accent3"/>
            </a:solidFill>
            <a:prstDash val="solid"/>
            <a:round/>
            <a:headEnd len="med" w="med" type="none"/>
            <a:tailEnd len="med" w="med" type="none"/>
          </a:ln>
        </p:spPr>
      </p:cxnSp>
      <p:pic>
        <p:nvPicPr>
          <p:cNvPr id="156" name="Google Shape;156;p28"/>
          <p:cNvPicPr preferRelativeResize="0"/>
          <p:nvPr/>
        </p:nvPicPr>
        <p:blipFill rotWithShape="1">
          <a:blip r:embed="rId3">
            <a:alphaModFix/>
          </a:blip>
          <a:srcRect b="0" l="0" r="31313" t="0"/>
          <a:stretch/>
        </p:blipFill>
        <p:spPr>
          <a:xfrm>
            <a:off x="4419677" y="416350"/>
            <a:ext cx="4724325" cy="4293925"/>
          </a:xfrm>
          <a:prstGeom prst="rect">
            <a:avLst/>
          </a:prstGeom>
          <a:noFill/>
          <a:ln>
            <a:noFill/>
          </a:ln>
          <a:effectLst>
            <a:outerShdw blurRad="371475" rotWithShape="0" algn="bl" dir="3180000" dist="114300">
              <a:srgbClr val="000000">
                <a:alpha val="5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